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47"/>
  </p:notesMasterIdLst>
  <p:sldIdLst>
    <p:sldId id="256" r:id="rId5"/>
    <p:sldId id="274" r:id="rId6"/>
    <p:sldId id="269" r:id="rId7"/>
    <p:sldId id="280" r:id="rId8"/>
    <p:sldId id="264" r:id="rId9"/>
    <p:sldId id="285" r:id="rId10"/>
    <p:sldId id="273" r:id="rId11"/>
    <p:sldId id="277" r:id="rId12"/>
    <p:sldId id="268" r:id="rId13"/>
    <p:sldId id="281" r:id="rId14"/>
    <p:sldId id="271" r:id="rId15"/>
    <p:sldId id="278" r:id="rId16"/>
    <p:sldId id="259" r:id="rId17"/>
    <p:sldId id="290" r:id="rId18"/>
    <p:sldId id="265" r:id="rId19"/>
    <p:sldId id="284" r:id="rId20"/>
    <p:sldId id="261" r:id="rId21"/>
    <p:sldId id="288" r:id="rId22"/>
    <p:sldId id="267" r:id="rId23"/>
    <p:sldId id="282" r:id="rId24"/>
    <p:sldId id="272" r:id="rId25"/>
    <p:sldId id="276" r:id="rId26"/>
    <p:sldId id="258" r:id="rId27"/>
    <p:sldId id="275" r:id="rId28"/>
    <p:sldId id="266" r:id="rId29"/>
    <p:sldId id="283" r:id="rId30"/>
    <p:sldId id="262" r:id="rId31"/>
    <p:sldId id="287" r:id="rId32"/>
    <p:sldId id="260" r:id="rId33"/>
    <p:sldId id="289" r:id="rId34"/>
    <p:sldId id="270" r:id="rId35"/>
    <p:sldId id="279" r:id="rId36"/>
    <p:sldId id="263" r:id="rId37"/>
    <p:sldId id="286" r:id="rId38"/>
    <p:sldId id="257" r:id="rId39"/>
    <p:sldId id="291" r:id="rId40"/>
    <p:sldId id="292" r:id="rId41"/>
    <p:sldId id="294" r:id="rId42"/>
    <p:sldId id="295" r:id="rId43"/>
    <p:sldId id="297" r:id="rId44"/>
    <p:sldId id="298" r:id="rId45"/>
    <p:sldId id="296" r:id="rId46"/>
  </p:sldIdLst>
  <p:sldSz cx="12192000" cy="6858000"/>
  <p:notesSz cx="6858000" cy="9144000"/>
  <p:embeddedFontLst>
    <p:embeddedFont>
      <p:font typeface="Apex New Bold" panose="02010600040501010103" charset="0"/>
      <p:regular r:id="rId48"/>
      <p:bold r:id="rId49"/>
    </p:embeddedFont>
    <p:embeddedFont>
      <p:font typeface="Apex New Book" panose="02010600040501010103" charset="0"/>
      <p:regular r:id="rId50"/>
    </p:embeddedFont>
    <p:embeddedFont>
      <p:font typeface="Montserrat" panose="00000500000000000000" pitchFamily="2" charset="0"/>
      <p:regular r:id="rId51"/>
      <p:bold r:id="rId52"/>
      <p:italic r:id="rId53"/>
      <p:boldItalic r:id="rId5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944"/>
    <a:srgbClr val="E2352F"/>
    <a:srgbClr val="4E88D0"/>
    <a:srgbClr val="41AB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DDE587-C70D-D564-BA5B-C18ADBC97357}" v="9" dt="2024-04-18T11:17:15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6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B0FB0-DDA9-2B4C-AE2D-2E678F5A762D}" type="datetimeFigureOut">
              <a:rPr lang="de-DE" smtClean="0"/>
              <a:t>18.04.2024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9AF3-0C42-FE43-8DC1-D3A49CA0B1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3201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693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4: Hochwertige Bildung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301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KlavikaBasic"/>
              </a:rPr>
              <a:t>Rückschritte durch die Pandemie: Lernausfälle in vielen Ländern</a:t>
            </a:r>
          </a:p>
          <a:p>
            <a:pPr marL="0" indent="0">
              <a:buNone/>
            </a:pPr>
            <a:r>
              <a:rPr lang="de-DE" b="1">
                <a:effectLst/>
                <a:latin typeface="KlavikaBasic"/>
              </a:rPr>
              <a:t>Weltweit: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effectLst/>
                <a:latin typeface="KlavikaBasic"/>
              </a:rPr>
              <a:t>Seit 2015 Anstieg der Abschlüsse weltweit (Grundschule, Sekundarstufe I und II)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de-DE">
                <a:effectLst/>
                <a:latin typeface="KlavikaBasic"/>
              </a:rPr>
              <a:t>Grundschulabschluss 90%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de-DE">
                <a:effectLst/>
                <a:latin typeface="KlavikaBasic"/>
              </a:rPr>
              <a:t> in Subsahara Afrika nur 2 von 3 Kindern mit Abschluss, von 80% die überhaupt eine Grundschule besuchen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b="1">
                <a:effectLst/>
                <a:latin typeface="KlavikaBasic"/>
              </a:rPr>
              <a:t>Aussicht 2030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de-DE">
                <a:effectLst/>
                <a:latin typeface="KlavikaBasic"/>
              </a:rPr>
              <a:t>84 Millionen Kinder, die weiterhin </a:t>
            </a:r>
            <a:r>
              <a:rPr lang="de-DE">
                <a:latin typeface="KlavikaBasic"/>
              </a:rPr>
              <a:t>keine Schule besuchen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de-DE">
                <a:latin typeface="KlavikaBasic"/>
              </a:rPr>
              <a:t>Nur 1/6 Ländern schafft Sekundarschulabschluss für alle</a:t>
            </a:r>
          </a:p>
          <a:p>
            <a:pPr marL="171450" lvl="0" indent="-171450">
              <a:buFont typeface="Wingdings" pitchFamily="2" charset="2"/>
              <a:buChar char="§"/>
            </a:pPr>
            <a:endParaRPr lang="de-DE">
              <a:latin typeface="KlavikaBasic"/>
            </a:endParaRPr>
          </a:p>
          <a:p>
            <a:pPr marL="0" lvl="0" indent="0">
              <a:buFont typeface="Wingdings" pitchFamily="2" charset="2"/>
              <a:buNone/>
            </a:pPr>
            <a:r>
              <a:rPr lang="de-DE" b="1">
                <a:latin typeface="KlavikaBasic"/>
              </a:rPr>
              <a:t>Deutschland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sz="1800" b="0">
                <a:effectLst/>
                <a:latin typeface="BundesSerif"/>
              </a:rPr>
              <a:t>Anteil der Frühen Schulabgänger*innen leicht zugenommen: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sz="1800" b="0">
                <a:effectLst/>
                <a:latin typeface="BundesSans"/>
              </a:rPr>
              <a:t>18- bis 24-Jährigen </a:t>
            </a:r>
            <a:r>
              <a:rPr lang="de-DE" sz="1800" b="0">
                <a:effectLst/>
                <a:latin typeface="BundesSerif"/>
              </a:rPr>
              <a:t>weder Abitur, Fachhochschulreife, Berufsausbildung noch derzeitige Teilnahme (Sekundarschulabschluss)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sz="1800" b="0">
                <a:effectLst/>
                <a:latin typeface="BundesSerif"/>
              </a:rPr>
              <a:t>Von 2014 (9,5 %) bis 2019 (10,3 %)</a:t>
            </a:r>
            <a:endParaRPr lang="de-DE" b="0">
              <a:latin typeface="KlavikaBasic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KlavikaBasic"/>
              </a:rPr>
              <a:t>Nicht nur Zugang sondern auch Qualität der Bildung und Bildungsinhalte:</a:t>
            </a:r>
            <a:br>
              <a:rPr lang="de-DE">
                <a:latin typeface="KlavikaBasic"/>
              </a:rPr>
            </a:br>
            <a:r>
              <a:rPr lang="de-DE">
                <a:latin typeface="KlavikaBasic"/>
              </a:rPr>
              <a:t>Bildung im Sinne der SDGs Bildung für Nachhaltige Entwicklung (BNE)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797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16: Frieden, Gerechtigkeit und starke Institutionen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464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effectLst/>
                <a:latin typeface="KlavikaBasic"/>
              </a:rPr>
              <a:t>Weltweit (2022)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effectLst/>
                <a:latin typeface="KlavikaBasic"/>
              </a:rPr>
              <a:t>50 % Anstieg ziviler Todesopfer bei Konflikten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effectLst/>
                <a:latin typeface="KlavikaBasic"/>
              </a:rPr>
              <a:t>90% davon nur in Europa (Krieg in der Ukraine) und Subsahara Afrika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KlavikaBasic"/>
              </a:rPr>
              <a:t>108,4 Millionen Vertriebene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KlavikaBasic"/>
              </a:rPr>
              <a:t>2,5x so viele wie vor 10 Jahren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/>
              <a:t>Begriff ‚Vertriebene‘: im Gegensatz zum Begriff ‚Flüchtlinge‘ halten sich Vertrieben weiterhin in ihrem Herkunftsland auf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effectLst/>
                <a:latin typeface="+mn-lt"/>
              </a:rPr>
              <a:t>D</a:t>
            </a:r>
            <a:r>
              <a:rPr lang="de-DE">
                <a:latin typeface="+mn-lt"/>
              </a:rPr>
              <a:t>ie Jugend ist politisch unterrepräsentiert: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Globales Medianalter bei 30 Jahren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Parlamentsangehörige durchschnittlich 51 Jahre</a:t>
            </a:r>
          </a:p>
          <a:p>
            <a:r>
              <a:rPr lang="de-DE" b="1">
                <a:latin typeface="+mn-lt"/>
              </a:rPr>
              <a:t>Deutschland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Vergleichsweise niedrige Korruption: Rang 9 von 180 Ländern bei </a:t>
            </a:r>
            <a:r>
              <a:rPr lang="de-DE" err="1">
                <a:latin typeface="+mn-lt"/>
              </a:rPr>
              <a:t>Corruption</a:t>
            </a:r>
            <a:r>
              <a:rPr lang="de-DE">
                <a:latin typeface="+mn-lt"/>
              </a:rPr>
              <a:t> </a:t>
            </a:r>
            <a:r>
              <a:rPr lang="de-DE" err="1">
                <a:latin typeface="+mn-lt"/>
              </a:rPr>
              <a:t>Perceptions</a:t>
            </a:r>
            <a:r>
              <a:rPr lang="de-DE">
                <a:latin typeface="+mn-lt"/>
              </a:rPr>
              <a:t> Index (CPI)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/>
              <a:t>Korruptionswahrnehmungsindex, </a:t>
            </a:r>
            <a:r>
              <a:rPr lang="de-DE">
                <a:latin typeface="+mn-lt"/>
              </a:rPr>
              <a:t>berechnet von Transparency International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solidFill>
                  <a:srgbClr val="C00000"/>
                </a:solidFill>
                <a:latin typeface="+mn-lt"/>
              </a:rPr>
              <a:t>Rückgang um einen Punkt (von 80 auf 79) auf der Skala von 100 (</a:t>
            </a:r>
            <a:r>
              <a:rPr lang="de-DE" err="1">
                <a:solidFill>
                  <a:srgbClr val="C00000"/>
                </a:solidFill>
                <a:latin typeface="+mn-lt"/>
              </a:rPr>
              <a:t>very</a:t>
            </a:r>
            <a:r>
              <a:rPr lang="de-DE">
                <a:solidFill>
                  <a:srgbClr val="C00000"/>
                </a:solidFill>
                <a:latin typeface="+mn-lt"/>
              </a:rPr>
              <a:t> clean)  bis 0 (</a:t>
            </a:r>
            <a:r>
              <a:rPr lang="de-DE" err="1">
                <a:solidFill>
                  <a:srgbClr val="C00000"/>
                </a:solidFill>
                <a:latin typeface="+mn-lt"/>
              </a:rPr>
              <a:t>highly</a:t>
            </a:r>
            <a:r>
              <a:rPr lang="de-DE">
                <a:solidFill>
                  <a:srgbClr val="C00000"/>
                </a:solidFill>
                <a:latin typeface="+mn-lt"/>
              </a:rPr>
              <a:t> </a:t>
            </a:r>
            <a:r>
              <a:rPr lang="de-DE" err="1">
                <a:solidFill>
                  <a:srgbClr val="C00000"/>
                </a:solidFill>
                <a:latin typeface="+mn-lt"/>
              </a:rPr>
              <a:t>corrupt</a:t>
            </a:r>
            <a:r>
              <a:rPr lang="de-DE">
                <a:solidFill>
                  <a:srgbClr val="C00000"/>
                </a:solidFill>
                <a:latin typeface="+mn-lt"/>
              </a:rPr>
              <a:t>)</a:t>
            </a:r>
          </a:p>
          <a:p>
            <a:pPr marL="171450" indent="-171450">
              <a:buFont typeface="Wingdings" pitchFamily="2" charset="2"/>
              <a:buChar char="§"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040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10: Weniger Ungleichheiten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593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latin typeface="+mn-lt"/>
              </a:rPr>
              <a:t>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Ungleichheit zwischen den Ländern: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1990 bis 2019: Einkommensunterschiede um 37 % gesunken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durch die Pandemie 2020: stärkste Zunahme in drei Jahrzehnten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Zahl der Flüchtlinge mit 34,6 Millionen auf Rekordhoch (2022)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Menschen, die auf der Flucht eine internationale Staatsgrenze überschritten habe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1 von 233 Menschen flieht aus Heimatland wegen kriegerischen Konflikten, Verfolgung oder Menschenrechtsverletzungen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52% aller Flüchtlinge aus drei Ländern: Syrien, Ukraine und Afghanistan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Jeder sechste Mensch erfährt Diskriminierung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Am häufigsten: rassistische Diskriminierung aufgrund von Ethnizität, Hautfarbe oder Sprache 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bei Menschen mit Behinderung jeder dritte mit Diskriminierungserfahrung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weitere Diskriminierungsgründe: Geschlecht, Alter, Religion, Familienstand, Politische Ansichten</a:t>
            </a:r>
          </a:p>
          <a:p>
            <a:pPr marL="171450" indent="-171450">
              <a:buFont typeface="Wingdings" pitchFamily="2" charset="2"/>
              <a:buChar char="§"/>
            </a:pPr>
            <a:endParaRPr lang="de-DE">
              <a:latin typeface="+mn-lt"/>
            </a:endParaRPr>
          </a:p>
          <a:p>
            <a:pPr marL="0" indent="0">
              <a:buFont typeface="Wingdings" pitchFamily="2" charset="2"/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Ungleichheit der Einkommensverteilung im EU-Durchschnitt, aber hohes Niveau der Vermögensungleichheit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3734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14: Leben unter Wasser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5113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200" b="1">
                <a:latin typeface="+mn-lt"/>
              </a:rPr>
              <a:t>Probleme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effectLst/>
                <a:latin typeface="+mn-lt"/>
              </a:rPr>
              <a:t>Überfischung</a:t>
            </a:r>
            <a:endParaRPr lang="de-DE">
              <a:latin typeface="+mn-lt"/>
            </a:endParaRP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effectLst/>
                <a:latin typeface="+mn-lt"/>
              </a:rPr>
              <a:t>1/3 </a:t>
            </a:r>
            <a:r>
              <a:rPr lang="de-DE">
                <a:latin typeface="+mn-lt"/>
              </a:rPr>
              <a:t>der Fischbestände 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Plastikverschmutzung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17 Millionen Tonnen im Meer (2021)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Aussicht 2040 doppelt oder dreimal so viel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Recyclingquote unter 10 %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Küsteneutrophierung: Nährstoffe aus Landwirtschaft und Abwasser begünstigen Algenblüten, die wiederum zu Sauerstoffverknappung führen mit Folgen für maritime Ökosysteme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Erwärmung, Versauerung und und Anstieg des Meeresspiegels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4486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8: Menschenwürdige Arbeit und Wirtschaftswachstum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4056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Herausforderung: Wirtschaftswachstum das mit sozialen und ökologischen Entwicklungszielen in Einklang steht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Bundesregierung 2021: Fokus auf qualitativem statt quantitativem Wachstum</a:t>
            </a:r>
          </a:p>
          <a:p>
            <a:pPr marL="0" indent="0">
              <a:buNone/>
            </a:pPr>
            <a:r>
              <a:rPr lang="de-DE" b="1">
                <a:effectLst/>
                <a:latin typeface="+mn-lt"/>
              </a:rPr>
              <a:t>Weltweit (2022</a:t>
            </a:r>
            <a:r>
              <a:rPr lang="de-DE" b="1">
                <a:latin typeface="+mn-lt"/>
              </a:rPr>
              <a:t>)</a:t>
            </a:r>
            <a:endParaRPr lang="de-DE" b="1">
              <a:effectLst/>
              <a:latin typeface="+mn-lt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Die Weltwirtschaft erholt sich nur langsam von der Pandemie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Globale Arbeitslosenquote seit der Pandemie wieder rückläufig auf 5,4 %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Höchststand in 2020: 6,6%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Arbeitslosigkeit besonders hoch unter jungen Menschen (15-24 Jahre)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¼ der jungen Menschen weder in Beschäftigung noch in Ausbildung  (23,5 %), Frauen besonders betroffen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2 Milliarden arbeiten in prekären oder informellen Verhältnissen ohne soziale Absicherung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In den am wenigsten entwickelten Ländern sogar 89,7 %</a:t>
            </a:r>
          </a:p>
          <a:p>
            <a:pPr marL="171450" lvl="0" indent="-171450">
              <a:buFont typeface="Symbol" pitchFamily="2" charset="2"/>
              <a:buChar char="-"/>
            </a:pPr>
            <a:endParaRPr lang="de-DE">
              <a:latin typeface="+mn-lt"/>
            </a:endParaRPr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Erwerbslosenquote von 3,9 % in 2020 auf 3,1 % in 2022 gesunken (Niveau von 2019)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Quote der jungen Menschen, die weder in Beschäftigung noch in Ausbildung sind: 6,8%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deutlich niedriger als global, war vor der Pandemie schonmal besser bei 5,7 % (2019)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i="1">
              <a:solidFill>
                <a:schemeClr val="tx1">
                  <a:lumMod val="50000"/>
                  <a:lumOff val="50000"/>
                </a:schemeClr>
              </a:solidFill>
              <a:latin typeface="KlavikaBasic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5477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6: Sauberes Wasser und Sanitäranlagen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8677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3: Gesundheit und Wohlergehen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042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200" b="1">
                <a:latin typeface="+mn-lt"/>
              </a:rPr>
              <a:t>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>
                <a:latin typeface="+mn-lt"/>
              </a:rPr>
              <a:t>Fortschritt: erfolgreiche Senkung der Sterblichkeit von Kindern unter 5 Jahren in 146 von 200 Ländern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>
                <a:latin typeface="+mn-lt"/>
              </a:rPr>
              <a:t>Alle 2 Minuten stirbt eine Frau an vermeidbaren Ursachen bei Schwangerschaft und Geburt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>
                <a:latin typeface="+mn-lt"/>
              </a:rPr>
              <a:t>davon 70 % der Todesfälle in Subsahara Afrika, Region mit der geringsten Dichte an Gesundheitspersonal: 2,3 </a:t>
            </a:r>
            <a:r>
              <a:rPr lang="de-DE" sz="1200" err="1">
                <a:latin typeface="+mn-lt"/>
              </a:rPr>
              <a:t>Ärzt</a:t>
            </a:r>
            <a:r>
              <a:rPr lang="de-DE" sz="1200">
                <a:latin typeface="+mn-lt"/>
              </a:rPr>
              <a:t>*innen je 10.000 Menschen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>
                <a:latin typeface="+mn-lt"/>
              </a:rPr>
              <a:t>wegen fehlendem Zugang zu allgemeiner Gesundheitsversorgung sterben noch immer Menschen an behandelbaren Krankheiten, oder werden durch Gesundheitsausgaben in extreme Armut getrieben</a:t>
            </a:r>
          </a:p>
          <a:p>
            <a:pPr marL="0" indent="0">
              <a:buNone/>
            </a:pPr>
            <a:endParaRPr lang="de-DE" sz="1200" b="1">
              <a:latin typeface="+mn-lt"/>
            </a:endParaRPr>
          </a:p>
          <a:p>
            <a:pPr marL="0" indent="0">
              <a:buNone/>
            </a:pPr>
            <a:r>
              <a:rPr lang="de-DE" sz="1200" b="1">
                <a:latin typeface="+mn-lt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Fokus auf Prävention, Stärkung des öffentlichen Gesundheitswesens und Ausbau der digitalen Infrastruktur</a:t>
            </a:r>
            <a:endParaRPr lang="de-DE" sz="1200">
              <a:latin typeface="+mn-lt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407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1: Keine Armut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808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de-DE" sz="1800">
                <a:solidFill>
                  <a:srgbClr val="FFFFFF"/>
                </a:solidFill>
                <a:effectLst/>
                <a:latin typeface="KlavikaBasic"/>
              </a:rPr>
              <a:t>Zentrale Unterziele: extreme Armut beenden und relative Armut halbieren.</a:t>
            </a:r>
          </a:p>
          <a:p>
            <a:pPr marL="0" indent="0">
              <a:buFont typeface="Wingdings" pitchFamily="2" charset="2"/>
              <a:buNone/>
            </a:pPr>
            <a:endParaRPr lang="de-DE" sz="1800" b="1">
              <a:solidFill>
                <a:srgbClr val="FFFFFF"/>
              </a:solidFill>
              <a:effectLst/>
              <a:latin typeface="KlavikaBasic"/>
            </a:endParaRPr>
          </a:p>
          <a:p>
            <a:pPr marL="0" indent="0">
              <a:buFont typeface="Wingdings" pitchFamily="2" charset="2"/>
              <a:buNone/>
            </a:pPr>
            <a:r>
              <a:rPr lang="de-DE" sz="1800" b="1">
                <a:solidFill>
                  <a:srgbClr val="FFFFFF"/>
                </a:solidFill>
                <a:effectLst/>
                <a:latin typeface="KlavikaBasic"/>
              </a:rPr>
              <a:t>Unterscheidung </a:t>
            </a:r>
            <a:r>
              <a:rPr lang="de-DE" b="1"/>
              <a:t>extreme Armut vs. relative Armut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i="1"/>
              <a:t>Definition extreme Armut: </a:t>
            </a:r>
            <a:r>
              <a:rPr lang="de-DE"/>
              <a:t>weniger als 2,15 USD pro Tag (Grenzwert wird immer wieder neu angepasst)</a:t>
            </a:r>
            <a:br>
              <a:rPr lang="de-DE"/>
            </a:br>
            <a:r>
              <a:rPr lang="de-DE"/>
              <a:t>= existentielle Bedrohung der Grundversorgung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i="1"/>
              <a:t>Definition relative Armut: </a:t>
            </a:r>
            <a:r>
              <a:rPr lang="de-DE"/>
              <a:t>60 % des mittleren Einkommens eines Landes, in Deutschland auch „Armutsgefährdungsquote“</a:t>
            </a:r>
            <a:endParaRPr lang="de-DE" b="1">
              <a:effectLst/>
              <a:latin typeface="Apex New Book" panose="02010600040501010103" pitchFamily="2" charset="77"/>
              <a:ea typeface="Apex New Book" panose="02010600040501010103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de-DE" b="1">
              <a:effectLst/>
              <a:latin typeface="Apex New Book" panose="02010600040501010103" pitchFamily="2" charset="77"/>
              <a:ea typeface="Apex New Book" panose="02010600040501010103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de-DE" b="1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Weltweit: </a:t>
            </a:r>
            <a:r>
              <a:rPr lang="de-DE" sz="1200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Rückgang zu langsam</a:t>
            </a:r>
            <a:endParaRPr lang="de-DE" b="1">
              <a:effectLst/>
              <a:latin typeface="Apex New Book" panose="02010600040501010103" pitchFamily="2" charset="77"/>
              <a:ea typeface="Apex New Book" panose="02010600040501010103" pitchFamily="2" charset="77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Extreme Armut beenden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/>
              <a:t>Seit 1990 1 Milliarde Menschen konnte sich aus extremer Armut befreien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/>
              <a:t>2020: 724 Millionen  (9,3 %)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/>
              <a:t>2022 (Schätzung): 670 Millionen (8,4 %)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/>
              <a:t>Aussicht</a:t>
            </a:r>
            <a:r>
              <a:rPr lang="de-DE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 2030: noch 575 Millionen Menschen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Relative Armut halbieren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Apex New Book" panose="02010600040501010103" pitchFamily="2" charset="77"/>
                <a:ea typeface="Apex New Book" panose="02010600040501010103" pitchFamily="2" charset="77"/>
              </a:rPr>
              <a:t>Aussicht 2030: nur 1/3 der Länder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b="1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Deutschland </a:t>
            </a:r>
            <a:r>
              <a:rPr lang="de-DE">
                <a:effectLst/>
                <a:latin typeface="Apex New Book" panose="02010600040501010103" pitchFamily="2" charset="77"/>
                <a:ea typeface="Apex New Book" panose="02010600040501010103" pitchFamily="2" charset="77"/>
              </a:rPr>
              <a:t>(Zahlen 2022)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sz="1200">
                <a:latin typeface="Apex New Book" panose="02010600040501010103" pitchFamily="2" charset="77"/>
                <a:ea typeface="Apex New Book" panose="02010600040501010103" pitchFamily="2" charset="77"/>
              </a:rPr>
              <a:t>etwa jeder siebte (14,7 %) ist armutsgefährdet (siehe relative Armut)</a:t>
            </a:r>
            <a:br>
              <a:rPr lang="de-DE" sz="1200">
                <a:latin typeface="Apex New Book" panose="02010600040501010103" pitchFamily="2" charset="77"/>
                <a:ea typeface="Apex New Book" panose="02010600040501010103" pitchFamily="2" charset="77"/>
              </a:rPr>
            </a:br>
            <a:r>
              <a:rPr lang="de-DE" sz="1200">
                <a:latin typeface="Apex New Book" panose="02010600040501010103" pitchFamily="2" charset="77"/>
                <a:ea typeface="Apex New Book" panose="02010600040501010103" pitchFamily="2" charset="77"/>
              </a:rPr>
              <a:t>= 17,3 Millionen Menschen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sz="1200">
                <a:latin typeface="Apex New Book" panose="02010600040501010103" pitchFamily="2" charset="77"/>
                <a:ea typeface="Apex New Book" panose="02010600040501010103" pitchFamily="2" charset="77"/>
              </a:rPr>
              <a:t>Leichter Rückgang gegenüber 2021: 16 %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de-DE" sz="1200">
              <a:latin typeface="Apex New Book" panose="02010600040501010103" pitchFamily="2" charset="77"/>
              <a:ea typeface="Apex New Book" panose="02010600040501010103" pitchFamily="2" charset="77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de-DE">
              <a:effectLst/>
              <a:latin typeface="Apex New Book" panose="02010600040501010103" pitchFamily="2" charset="77"/>
              <a:ea typeface="Apex New Book" panose="02010600040501010103" pitchFamily="2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9407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9: Industrie, Innovation und Infrastruktur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74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b="1">
                <a:latin typeface="+mn-lt"/>
              </a:rPr>
              <a:t>Weltweit (2022)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Rekordhoch der energiebezogenen CO</a:t>
            </a:r>
            <a:r>
              <a:rPr lang="de-DE" sz="2000" baseline="-25000">
                <a:latin typeface="+mn-lt"/>
              </a:rPr>
              <a:t>2</a:t>
            </a:r>
            <a:r>
              <a:rPr lang="de-DE" sz="2000">
                <a:latin typeface="+mn-lt"/>
              </a:rPr>
              <a:t>-Emissionen</a:t>
            </a:r>
            <a:endParaRPr lang="de-DE">
              <a:latin typeface="+mn-lt"/>
            </a:endParaRP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Wirtschaftswachstum höher als Emissionsanstieg  durch saubere Technologien = Fortsetzung der Entkopplung von Emissionen und Wirtschaftswachstum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Ausbau der Verarbeitungsindustrie in Ländern mit niedrigem Entwicklungsstand verläuft zu langsam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Industrie verbleibt auf deutlich niedrigerem Technisierungsgrad als in entwickelten Ländern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Anteil von Branchen mit mittlerem und hohem Technisierungsgrad der Verarbeitungsindustrie in 2020: wenig entwickelte Länder 10,6 %, Subsahara Afrika 21,7 %, Europa 47,7%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95 % der Weltbevölkerung mit Zugang zum Mobilnetz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nur 82 % in Subsahara Afrika</a:t>
            </a:r>
            <a:endParaRPr lang="de-DE" b="1">
              <a:latin typeface="+mn-lt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4441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13: Maßnahmen zum Klimaschutz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98604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latin typeface="+mn-lt"/>
              </a:rPr>
              <a:t>Weltweit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Globale Erderwärmung bereits bei 1,1 °C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+mn-lt"/>
              </a:rPr>
              <a:t>Derzeitiger Pfad:  1,5 °C bereits in 2035, bis 2100 bei 2,5 °C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Klimaabkommen von Paris (2015):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Ziel: Begrenzung der globalen Erwärmung auf 1,5 °C bzw. deutlich unter 2 °C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Erfordert Reduktion der Emissionen um 43% bis 2030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und Klimaneutralität bis 2050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Mehr Geld für Entwicklungsländer benötigt</a:t>
            </a:r>
          </a:p>
          <a:p>
            <a:pPr marL="800100" lvl="1" indent="-342900">
              <a:buFont typeface="Symbol" pitchFamily="2" charset="2"/>
              <a:buChar char="-"/>
            </a:pPr>
            <a:r>
              <a:rPr lang="de-DE">
                <a:latin typeface="+mn-lt"/>
              </a:rPr>
              <a:t>Zusage von 100 Milliarden USD pro Jahr von 2020-2025 nicht erfüllt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Ungleiche Verteilung der Klimafolgen</a:t>
            </a:r>
            <a:endParaRPr lang="de-DE">
              <a:latin typeface="+mn-lt"/>
            </a:endParaRP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15-mal höhere katastrophenbedingte Sterberaten in besonders anfälligen Regionen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Menschen mit geringstem Beitrag zum Klimawandel unverhältnismäßig stark betroffen</a:t>
            </a:r>
          </a:p>
          <a:p>
            <a:endParaRPr lang="de-DE"/>
          </a:p>
          <a:p>
            <a:r>
              <a:rPr lang="de-DE" b="1"/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solidFill>
                  <a:srgbClr val="C00000"/>
                </a:solidFill>
                <a:latin typeface="+mn-lt"/>
              </a:rPr>
              <a:t>In 2020: 40% Rückgang der Emissionen gegenüber 1990 erreicht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solidFill>
                  <a:srgbClr val="C00000"/>
                </a:solidFill>
                <a:latin typeface="+mn-lt"/>
              </a:rPr>
              <a:t>Nationale Klimaziele: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solidFill>
                  <a:srgbClr val="C00000"/>
                </a:solidFill>
                <a:latin typeface="+mn-lt"/>
              </a:rPr>
              <a:t>Rückgang der Emissionen um 65% bis 2030, 88% bis 2040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solidFill>
                  <a:srgbClr val="C00000"/>
                </a:solidFill>
                <a:latin typeface="+mn-lt"/>
              </a:rPr>
              <a:t>Ziel der Klimaneutralität bis 2045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Gehört zu größten Geldgerbern für internationalen Klimaschutz</a:t>
            </a:r>
            <a:endParaRPr lang="de-DE">
              <a:solidFill>
                <a:srgbClr val="C00000"/>
              </a:solidFill>
              <a:latin typeface="+mn-lt"/>
            </a:endParaRPr>
          </a:p>
          <a:p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110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15: Leben an Land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419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200" b="1">
                <a:latin typeface="+mn-lt"/>
              </a:rPr>
              <a:t>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>
                <a:latin typeface="+mn-lt"/>
              </a:rPr>
              <a:t>derzeit erleben wir das größte Artensterben seit dem Zeitalter der Dinosaurier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>
                <a:latin typeface="+mn-lt"/>
              </a:rPr>
              <a:t>Ca. 1 Millionen Arten sind vom Aussterben bedroht (Rote Liste)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sz="1200">
                <a:latin typeface="+mn-lt"/>
              </a:rPr>
              <a:t>Verlust von gesundem Boden </a:t>
            </a:r>
            <a:r>
              <a:rPr lang="de-DE">
                <a:latin typeface="+mn-lt"/>
              </a:rPr>
              <a:t>verringert Ernährungs-und Wassersicherheit</a:t>
            </a:r>
            <a:endParaRPr lang="de-DE" sz="1200">
              <a:latin typeface="+mn-lt"/>
            </a:endParaRP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>
                <a:latin typeface="+mn-lt"/>
              </a:rPr>
              <a:t>jährlich geschädigte Fläche</a:t>
            </a:r>
            <a:r>
              <a:rPr lang="de-DE" sz="1200">
                <a:latin typeface="+mn-lt"/>
                <a:sym typeface="Wingdings" pitchFamily="2" charset="2"/>
              </a:rPr>
              <a:t> (2015-2019): </a:t>
            </a:r>
            <a:r>
              <a:rPr lang="de-DE" sz="1200">
                <a:latin typeface="+mn-lt"/>
              </a:rPr>
              <a:t>100 Mio. Hektar = doppelte Fläche Grönlands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>
                <a:latin typeface="+mn-lt"/>
              </a:rPr>
              <a:t>Sanierung der Flächen als günstigste Lösung zur Stärkung der Ökosysteme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de-DE" sz="1200">
                <a:latin typeface="+mn-lt"/>
              </a:rPr>
              <a:t>Verlust von Wäldern mit negativen Folgen für den Klimawandel und die Artenvielfalt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>
                <a:latin typeface="+mn-lt"/>
              </a:rPr>
              <a:t>Landwirtschaft verantwortlich für 90% Hauptgrund (Weidefläche und Anbaufläche)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>
                <a:latin typeface="+mn-lt"/>
              </a:rPr>
              <a:t>Palmöl alleine: 7% der globalen Entwaldung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>
                <a:latin typeface="+mn-lt"/>
              </a:rPr>
              <a:t>neue globale Abkommen sollen mehr Ökosysteme unter Schutz stellen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7758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b="1">
                <a:latin typeface="KlavikaBasic"/>
              </a:rPr>
              <a:t>Weltweit (Stand 2022)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de-DE">
                <a:latin typeface="KlavikaBasic"/>
              </a:rPr>
              <a:t>2,2 Milliarden ohne sicheres Trinkwasser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de-DE">
                <a:latin typeface="KlavikaBasic"/>
              </a:rPr>
              <a:t>3,5 Milliarden ohne sichere Sanitäranlagen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de-DE">
                <a:latin typeface="KlavikaBasic"/>
              </a:rPr>
              <a:t>2,2 Milliarden ohne einfache Möglichkeit zum Händewaschen mit Seife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KlavikaBasic"/>
              </a:rPr>
              <a:t>Seit 2015 trotzdem Fortschritte, aber eher auf dem Land als in der Stadt</a:t>
            </a:r>
          </a:p>
          <a:p>
            <a:pPr marL="171450" lvl="0" indent="-171450">
              <a:buFont typeface="Symbol" pitchFamily="2" charset="2"/>
              <a:buChar char="-"/>
            </a:pPr>
            <a:r>
              <a:rPr lang="de-DE">
                <a:latin typeface="KlavikaBasic"/>
              </a:rPr>
              <a:t>Große regionale Unterschiede bei Wasserstress (Süßwasserentnahme im Verhältnis zu erneuerbaren Ressourcen): besonders kritisch mit starker Zunahme in Nordafrika und Westasien</a:t>
            </a:r>
          </a:p>
          <a:p>
            <a:pPr marL="0" indent="0">
              <a:buNone/>
            </a:pPr>
            <a:endParaRPr lang="de-DE" b="1">
              <a:latin typeface="KlavikaBasic"/>
            </a:endParaRPr>
          </a:p>
          <a:p>
            <a:pPr marL="0" indent="0">
              <a:buNone/>
            </a:pPr>
            <a:r>
              <a:rPr lang="de-DE" b="1">
                <a:latin typeface="KlavikaBasic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KlavikaBasic"/>
              </a:rPr>
              <a:t>Fokus auf Wasserqualität und Schutz von Gewässern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KlavikaBasic"/>
              </a:rPr>
              <a:t>25 % des Grundwassers in schlechtem Zustand durch hohe Nitratwerte, Maßnahmen für Landwirtschaft: verbessertes Düngerecht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671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5: Geschlechtergleichheit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0054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latin typeface="ApexNew"/>
              </a:rPr>
              <a:t>Weltweit: </a:t>
            </a:r>
            <a:r>
              <a:rPr lang="de-DE" b="0">
                <a:latin typeface="ApexNew"/>
              </a:rPr>
              <a:t>Fortschritte zu langsam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ApexNew"/>
              </a:rPr>
              <a:t>1/5 jungen Frauen wird vor ihrem 18. Geburtstag verheiratet (2022), vor 25 Jahren noch jede vierte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ApexNew"/>
              </a:rPr>
              <a:t>Aussicht 2030 (bei derzeitigem Tempo)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ApexNew"/>
              </a:rPr>
              <a:t>erst in 286 Jahren weltweit alle Gesetze abgeschafft die Frauen benachteiligen (Lücken z.B. bei Landrecht, Erbschaft, Vermögen, Eheschließung und Scheidung, Vergewaltigung, Mutterschaftsurlaub)</a:t>
            </a:r>
            <a:endParaRPr lang="de-DE">
              <a:effectLst/>
              <a:latin typeface="ApexNew"/>
            </a:endParaRPr>
          </a:p>
          <a:p>
            <a:pPr marL="0" indent="0">
              <a:buNone/>
            </a:pPr>
            <a:r>
              <a:rPr lang="de-DE" b="1">
                <a:effectLst/>
                <a:latin typeface="KlavikaBasic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effectLst/>
                <a:latin typeface="KlavikaBasic"/>
              </a:rPr>
              <a:t>Frauen verdienen etwa 18 % Prozent weniger als </a:t>
            </a:r>
            <a:r>
              <a:rPr lang="de-DE" err="1">
                <a:effectLst/>
                <a:latin typeface="KlavikaBasic"/>
              </a:rPr>
              <a:t>Männer</a:t>
            </a:r>
            <a:r>
              <a:rPr lang="de-DE">
                <a:effectLst/>
                <a:latin typeface="KlavikaBasic"/>
              </a:rPr>
              <a:t> (2020),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effectLst/>
                <a:latin typeface="KlavikaBasic"/>
              </a:rPr>
              <a:t>Rückgang im Vergleich zu 2014 (22 %), Ziel bis 2030 wird so nicht erreicht</a:t>
            </a:r>
            <a:endParaRPr lang="de-DE"/>
          </a:p>
          <a:p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Weitere Themen: Frauen in nationalen Parlamenten und in Führungspositionen, körperliche oder sexuelle Gewalt gegen Frauen, Entscheidungsfreiheit über sexuelle und reproduktive Gesundheit etc.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8413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12: Nachhaltiger Konsum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5219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latin typeface="+mn-lt"/>
              </a:rPr>
              <a:t> 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Lä</a:t>
            </a:r>
            <a:r>
              <a:rPr lang="de-DE" sz="2000">
                <a:latin typeface="+mn-lt"/>
              </a:rPr>
              <a:t>nder mit hohem Einkommen belasten die Umwelt 10x stärker als Länder mit niedrigem Einkommen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Sogenannter „Material-Fußbadruck“: Menge an Rohstoffen die für die Nachfrage eines Landes abgebaut und eingesetzt wird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Rückschritt 2021: Verdopplung der Subventionen für fossile Brennstoffe statt schrittweisem Abbau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Verschwendung und Verlust von Nahrungsmittel in 2019: </a:t>
            </a:r>
            <a:r>
              <a:rPr lang="de-DE" sz="2000">
                <a:latin typeface="+mn-lt"/>
              </a:rPr>
              <a:t>120 kg pro Kopf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am höchsten in Subsahara Afrika (unter anderem bei Lagerung und Transport) siehe </a:t>
            </a:r>
            <a:r>
              <a:rPr lang="de-DE" err="1">
                <a:latin typeface="+mn-lt"/>
              </a:rPr>
              <a:t>Chomba</a:t>
            </a:r>
            <a:r>
              <a:rPr lang="de-DE">
                <a:latin typeface="+mn-lt"/>
              </a:rPr>
              <a:t> (2022)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>
                <a:latin typeface="+mn-lt"/>
              </a:rPr>
              <a:t>Deutschland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Verabschiedung Lieferkettengesetz (2021):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b="0" i="0" u="none" strike="noStrike">
                <a:solidFill>
                  <a:srgbClr val="323232"/>
                </a:solidFill>
                <a:effectLst/>
                <a:latin typeface="BundesSans"/>
              </a:rPr>
              <a:t>Macht deutsche Unternehmen verantwortlich für die Einhaltung von Menschenrechten und Umweltstandards (z.B. Verbot von Kinderarbeit) in ihrer gesamten Lieferkette</a:t>
            </a:r>
          </a:p>
          <a:p>
            <a:pPr marL="628650" lvl="1" indent="-171450" algn="l">
              <a:buFont typeface="Symbol" pitchFamily="2" charset="2"/>
              <a:buChar char="-"/>
            </a:pPr>
            <a:r>
              <a:rPr lang="de-DE" b="0" i="0" u="none" strike="noStrike">
                <a:solidFill>
                  <a:srgbClr val="323232"/>
                </a:solidFill>
                <a:effectLst/>
                <a:latin typeface="BundesSans"/>
              </a:rPr>
              <a:t>Anforderungen je nach Unternehmensart abgestuft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Fokus auf Kreislaufwirtschaft und klimaneutrale Konzepte für die Industrie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+mn-lt"/>
              </a:rPr>
              <a:t>z.B. Verwendung von Wasserstoff in der Stahlindustrie</a:t>
            </a:r>
          </a:p>
          <a:p>
            <a:pPr marL="628650" lvl="1" indent="-171450" algn="l">
              <a:buFont typeface="Symbol" pitchFamily="2" charset="2"/>
              <a:buChar char="-"/>
            </a:pPr>
            <a:endParaRPr lang="de-DE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4769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17: Partnerschaften zur Erreichung der Ziele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36552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latin typeface="+mn-lt"/>
              </a:rPr>
              <a:t>Die Ziele können nur gemeinsam geschafft werden.</a:t>
            </a:r>
          </a:p>
          <a:p>
            <a:pPr marL="0" indent="0">
              <a:buNone/>
            </a:pPr>
            <a:r>
              <a:rPr lang="de-DE" b="1">
                <a:latin typeface="+mn-lt"/>
              </a:rPr>
              <a:t>„</a:t>
            </a:r>
            <a:r>
              <a:rPr lang="de-DE" b="1" err="1">
                <a:latin typeface="+mn-lt"/>
              </a:rPr>
              <a:t>Leave</a:t>
            </a:r>
            <a:r>
              <a:rPr lang="de-DE" b="1">
                <a:latin typeface="+mn-lt"/>
              </a:rPr>
              <a:t> </a:t>
            </a:r>
            <a:r>
              <a:rPr lang="de-DE" b="1" err="1">
                <a:latin typeface="+mn-lt"/>
              </a:rPr>
              <a:t>no</a:t>
            </a:r>
            <a:r>
              <a:rPr lang="de-DE" b="1">
                <a:latin typeface="+mn-lt"/>
              </a:rPr>
              <a:t> </a:t>
            </a:r>
            <a:r>
              <a:rPr lang="de-DE" b="1" err="1">
                <a:latin typeface="+mn-lt"/>
              </a:rPr>
              <a:t>one</a:t>
            </a:r>
            <a:r>
              <a:rPr lang="de-DE" b="1">
                <a:latin typeface="+mn-lt"/>
              </a:rPr>
              <a:t> </a:t>
            </a:r>
            <a:r>
              <a:rPr lang="de-DE" b="1" err="1">
                <a:latin typeface="+mn-lt"/>
              </a:rPr>
              <a:t>behind</a:t>
            </a:r>
            <a:r>
              <a:rPr lang="de-DE" b="1">
                <a:latin typeface="+mn-lt"/>
              </a:rPr>
              <a:t>“</a:t>
            </a:r>
          </a:p>
          <a:p>
            <a:pPr marL="0" indent="0">
              <a:buNone/>
            </a:pPr>
            <a:endParaRPr lang="de-DE" b="1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>
                <a:latin typeface="+mn-lt"/>
              </a:rPr>
              <a:t>Hauptproblem in vielen Entwicklungsländern: </a:t>
            </a:r>
            <a:r>
              <a:rPr lang="de-DE" b="1">
                <a:latin typeface="+mn-lt"/>
              </a:rPr>
              <a:t>Fehlende finanzielle Ressourcen</a:t>
            </a:r>
            <a:endParaRPr lang="de-DE" b="1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37 der 69 ärmsten Länder der Welt bereits überschuldet oder gefährdet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/>
              <a:t>keine Besserung aus eigener Kraft in Sicht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+mn-lt"/>
              </a:rPr>
              <a:t>Exportanteil der am wenigsten entwickelten Länder am globalen Warenhandel stagniert bei 1 %</a:t>
            </a:r>
            <a:endParaRPr lang="de-DE"/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Nicht genügend Öffentliche Entwicklungsgelder (ODA):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Official Development Assistance (ODA): 32 Geberländer sind Mitglied im Entwicklungsausschuss (Development Assistance Committee, DAC) der Organisation für wirtschaftliche Zusammenarbeit und Entwicklung (OECD) =&gt; jährliche Meldung der getätigten Entwicklungsleistungen für die Öffentlichkeit</a:t>
            </a:r>
            <a:endParaRPr lang="de-DE">
              <a:solidFill>
                <a:srgbClr val="C00000"/>
              </a:solidFill>
              <a:latin typeface="+mn-lt"/>
            </a:endParaRP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Anstieg bei Ukraine-Hilfen und Inlandsausgaben für Flüchtlinge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+mn-lt"/>
              </a:rPr>
              <a:t>statt vereinbarten 0,7 % des Bruttonationaleinkommens (BNE) weiterhin nur 0, 37 %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Rückgang bei bilateralen Entwicklungsprojekten besonders in afrikanischen Ländern</a:t>
            </a:r>
          </a:p>
          <a:p>
            <a:endParaRPr lang="de-DE"/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Zweitgrößter Geber von Entwicklungsgeldern weltweit (Ausgaben in den letzten Jahren gestiegen)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="1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321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Übersicht der 17 Ziele für Nachhaltige Entwicklung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9309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 fontAlgn="base">
              <a:lnSpc>
                <a:spcPct val="150000"/>
              </a:lnSpc>
              <a:buFont typeface="Wingdings" pitchFamily="2" charset="2"/>
              <a:buNone/>
            </a:pPr>
            <a:r>
              <a:rPr lang="de-DE" b="0" i="1" u="none" strike="noStrike">
                <a:effectLst/>
                <a:latin typeface="Calibri" panose="020F0502020204030204" pitchFamily="34" charset="0"/>
              </a:rPr>
              <a:t>(Hinweis: Gehen sie bei Bedarf zur vorherigen Übersichtsfolie zurück)</a:t>
            </a:r>
          </a:p>
          <a:p>
            <a:pPr marL="0" indent="0" algn="l" rtl="0" fontAlgn="base">
              <a:lnSpc>
                <a:spcPct val="150000"/>
              </a:lnSpc>
              <a:buFont typeface="Wingdings" pitchFamily="2" charset="2"/>
              <a:buNone/>
            </a:pPr>
            <a:endParaRPr lang="de-DE" b="0" i="1" u="none" strike="noStrike"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de-DE" b="0" i="0" u="none" strike="noStrike">
                <a:effectLst/>
                <a:latin typeface="Calibri" panose="020F0502020204030204" pitchFamily="34" charset="0"/>
              </a:rPr>
              <a:t>Welche Ziele sind euch am meisten in Erinnerung geblieben?</a:t>
            </a:r>
          </a:p>
          <a:p>
            <a:pPr marL="171450" indent="-171450" algn="l" rtl="0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de-DE" b="0" i="0" u="none" strike="noStrike">
                <a:effectLst/>
                <a:latin typeface="Calibri" panose="020F0502020204030204" pitchFamily="34" charset="0"/>
              </a:rPr>
              <a:t>Welches SDG ist eurer Meinung nach am wichtigsten? Warum? </a:t>
            </a:r>
          </a:p>
          <a:p>
            <a:pPr marL="171450" indent="-171450" algn="l" rtl="0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de-DE" b="0" i="0" u="none" strike="noStrike">
                <a:effectLst/>
                <a:latin typeface="Calibri" panose="020F0502020204030204" pitchFamily="34" charset="0"/>
              </a:rPr>
              <a:t>Fallen euch neben den 17 Zielen noch andere Ziele ein, die dazugehören sollten? </a:t>
            </a:r>
          </a:p>
          <a:p>
            <a:pPr marL="171450" indent="-171450" algn="l" rtl="0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de-DE" b="0" i="0" u="none" strike="noStrike">
                <a:effectLst/>
                <a:latin typeface="Calibri" panose="020F0502020204030204" pitchFamily="34" charset="0"/>
              </a:rPr>
              <a:t>Wisst ihr noch die 5 Dimensionen aus dem Erklärungsvideo?</a:t>
            </a:r>
            <a:endParaRPr lang="de-DE" b="0" i="0" u="none" strike="noStrike">
              <a:effectLst/>
              <a:latin typeface="WordVisiCarriageReturn_MSFontService"/>
            </a:endParaRPr>
          </a:p>
          <a:p>
            <a:pPr marL="628650" lvl="1" indent="-171450" algn="l" rtl="0" fontAlgn="base">
              <a:lnSpc>
                <a:spcPct val="150000"/>
              </a:lnSpc>
              <a:buFont typeface="Symbol" pitchFamily="2" charset="2"/>
              <a:buChar char="-"/>
            </a:pPr>
            <a:r>
              <a:rPr lang="de-DE" b="0" i="0" u="none" strike="noStrike">
                <a:effectLst/>
                <a:latin typeface="Calibri" panose="020F0502020204030204" pitchFamily="34" charset="0"/>
              </a:rPr>
              <a:t>People, Planet, </a:t>
            </a:r>
            <a:r>
              <a:rPr lang="de-DE" b="0" i="0" u="none" strike="noStrike" err="1">
                <a:effectLst/>
                <a:latin typeface="Calibri" panose="020F0502020204030204" pitchFamily="34" charset="0"/>
              </a:rPr>
              <a:t>Prosperity</a:t>
            </a:r>
            <a:r>
              <a:rPr lang="de-DE" b="0" i="0" u="none" strike="noStrike">
                <a:effectLst/>
                <a:latin typeface="Calibri" panose="020F0502020204030204" pitchFamily="34" charset="0"/>
              </a:rPr>
              <a:t>, Peace, Partnership </a:t>
            </a:r>
          </a:p>
          <a:p>
            <a:pPr marL="171450" indent="-171450" algn="l" rtl="0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de-DE" b="0" i="0" u="none" strike="noStrike">
                <a:effectLst/>
                <a:latin typeface="Calibri" panose="020F0502020204030204" pitchFamily="34" charset="0"/>
              </a:rPr>
              <a:t>Was denkt ihr über die SDGs? Könnt ihr euch vorstellen, dass es an den Zielen auch Kritik gibt? 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0351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Tx/>
              <a:buNone/>
            </a:pPr>
            <a:r>
              <a:rPr lang="de-DE" sz="1800" b="1" i="0" u="none" strike="noStrike">
                <a:effectLst/>
                <a:latin typeface="Calibri" panose="020F0502020204030204" pitchFamily="34" charset="0"/>
              </a:rPr>
              <a:t>Übung 5: Kriterien für Partnerschaftliche Zusammenarbeit - Zusatz (SEK II)</a:t>
            </a:r>
            <a:endParaRPr lang="de-DE" sz="1800" b="0" i="0" u="none" strike="noStrike">
              <a:effectLst/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Wingdings" pitchFamily="2" charset="2"/>
              <a:buChar char="§"/>
            </a:pP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Global Partnership </a:t>
            </a:r>
            <a:r>
              <a:rPr lang="de-DE" sz="1800" b="0" i="0" u="none" strike="noStrike" err="1">
                <a:effectLst/>
                <a:latin typeface="Calibri" panose="020F0502020204030204" pitchFamily="34" charset="0"/>
              </a:rPr>
              <a:t>for</a:t>
            </a: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de-DE" sz="1800" b="0" i="0" u="none" strike="noStrike" err="1">
                <a:effectLst/>
                <a:latin typeface="Calibri" panose="020F0502020204030204" pitchFamily="34" charset="0"/>
              </a:rPr>
              <a:t>Effective</a:t>
            </a: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 Development Co-operation (GPEDC)</a:t>
            </a:r>
          </a:p>
          <a:p>
            <a:pPr marL="742950" lvl="1" indent="-285750" algn="l" rtl="0" fontAlgn="base">
              <a:buFont typeface="Symbol" pitchFamily="2" charset="2"/>
              <a:buChar char="-"/>
            </a:pP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freiwilliger Zusammenschluss verschiedenster Akteure (staatlich und nicht-staatlich, mehr als 160 Länder und über 50 Organisationen)</a:t>
            </a:r>
          </a:p>
          <a:p>
            <a:pPr marL="742950" lvl="1" indent="-285750" algn="l" rtl="0" fontAlgn="base">
              <a:buFont typeface="Symbol" pitchFamily="2" charset="2"/>
              <a:buChar char="-"/>
            </a:pP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Offizielle Gründung 2012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Stärkung der globalen Entwicklungspartnerschaft zur Erreichung der SDGs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sz="1800" b="0" i="0" u="none" strike="noStrike">
                <a:effectLst/>
                <a:latin typeface="Calibri" panose="020F0502020204030204" pitchFamily="34" charset="0"/>
              </a:rPr>
              <a:t>Festlegung von begleitenden Prinzipien zur Art und Weise der Entwicklungszusammenarbeit &amp; regelmäßiges Monitoring</a:t>
            </a:r>
          </a:p>
          <a:p>
            <a:endParaRPr lang="de-DE" sz="1200" b="1" i="0" u="none" strike="noStrike">
              <a:effectLst/>
              <a:latin typeface="Calibri" panose="020F0502020204030204" pitchFamily="34" charset="0"/>
            </a:endParaRPr>
          </a:p>
          <a:p>
            <a:r>
              <a:rPr lang="de-DE" sz="1200" b="1" i="0" u="none" strike="noStrike">
                <a:effectLst/>
                <a:latin typeface="Calibri" panose="020F0502020204030204" pitchFamily="34" charset="0"/>
              </a:rPr>
              <a:t>Vier Prinzipien einer wirksamen Entwicklungszusammenarbeit:</a:t>
            </a:r>
            <a:endParaRPr lang="de-DE" b="1"/>
          </a:p>
          <a:p>
            <a:pPr marL="228600" indent="-228600">
              <a:buAutoNum type="arabicPeriod"/>
            </a:pPr>
            <a:r>
              <a:rPr lang="de-DE" b="0" i="0" u="none" strike="noStrike">
                <a:solidFill>
                  <a:srgbClr val="FFFFFF"/>
                </a:solidFill>
                <a:effectLst/>
                <a:latin typeface="Montserrat" panose="020F0502020204030204" pitchFamily="34" charset="0"/>
              </a:rPr>
              <a:t>Eigenverantwortung des Landes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sz="1200">
                <a:latin typeface="+mn-lt"/>
              </a:rPr>
              <a:t>Entwicklungspartner richten sich an diesen Prioritäten aus und unterstützen diese</a:t>
            </a:r>
            <a:endParaRPr lang="de-DE" b="0" i="0" u="none" strike="noStrike">
              <a:solidFill>
                <a:srgbClr val="FFFFFF"/>
              </a:solidFill>
              <a:effectLst/>
              <a:latin typeface="Montserrat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de-DE" b="0" i="0" u="none" strike="noStrike">
                <a:solidFill>
                  <a:srgbClr val="FFFFFF"/>
                </a:solidFill>
                <a:effectLst/>
                <a:latin typeface="Montserrat" panose="020F0502020204030204" pitchFamily="34" charset="0"/>
              </a:rPr>
              <a:t>Konzentration auf Ergebnisse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sz="1200">
                <a:latin typeface="+mn-lt"/>
              </a:rPr>
              <a:t>Messung mithilfe von ländergeführten Evaluierungssystemen</a:t>
            </a:r>
            <a:endParaRPr lang="de-DE" b="0" i="0" u="none" strike="noStrike">
              <a:solidFill>
                <a:srgbClr val="FFFFFF"/>
              </a:solidFill>
              <a:effectLst/>
              <a:latin typeface="Montserrat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de-DE" b="0" i="0" u="none" strike="noStrike">
                <a:solidFill>
                  <a:srgbClr val="FFFFFF"/>
                </a:solidFill>
                <a:effectLst/>
                <a:latin typeface="Montserrat" panose="020F0502020204030204" pitchFamily="34" charset="0"/>
              </a:rPr>
              <a:t>integrative Partnerschaften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+mn-lt"/>
              </a:rPr>
              <a:t> </a:t>
            </a:r>
            <a:r>
              <a:rPr lang="de-DE" sz="1200">
                <a:latin typeface="+mn-lt"/>
              </a:rPr>
              <a:t>Anerkennung der verschiedenen Rollen von Akteuren, die sich gegenseitig ergänzen (</a:t>
            </a:r>
            <a:r>
              <a:rPr lang="de-DE">
                <a:latin typeface="+mn-lt"/>
              </a:rPr>
              <a:t>Regierungen, Parlamente, Organisationen der Zivilgesellschaft, Unternehmen, Gewerkschaften, Private Geldgeber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b="0" i="0" u="none" strike="noStrike">
                <a:solidFill>
                  <a:srgbClr val="FFFFFF"/>
                </a:solidFill>
                <a:effectLst/>
                <a:latin typeface="+mn-lt"/>
              </a:rPr>
              <a:t>Gesamtgesellschaftlicher Ansatz</a:t>
            </a:r>
            <a:endParaRPr lang="de-DE" b="0" i="0" u="none" strike="noStrike">
              <a:solidFill>
                <a:srgbClr val="FFFFFF"/>
              </a:solidFill>
              <a:effectLst/>
              <a:latin typeface="Montserrat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b="0" i="0" u="none" strike="noStrike">
                <a:solidFill>
                  <a:srgbClr val="FFFFFF"/>
                </a:solidFill>
                <a:effectLst/>
                <a:latin typeface="Montserrat" panose="020F0502020204030204" pitchFamily="34" charset="0"/>
              </a:rPr>
              <a:t>Transparenz und gegenseitige Rechenschaftspflicht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>
                <a:latin typeface="+mn-lt"/>
              </a:rPr>
              <a:t>Informationen müssen der Öffentlichkeit zugänglich gemacht werden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de-DE" sz="1200" b="0" i="0" u="none" strike="noStrike">
              <a:solidFill>
                <a:srgbClr val="FFFFFF"/>
              </a:solidFill>
              <a:effectLst/>
              <a:latin typeface="Montserrat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>
                <a:effectLst/>
                <a:latin typeface="Calibri" panose="020F0502020204030204" pitchFamily="34" charset="0"/>
              </a:rPr>
              <a:t>=&gt; Vergleichen sie die eigenen Kriterien mit den vier Prinzipien, und nehmen ggf. Anpassungen vor. </a:t>
            </a:r>
          </a:p>
          <a:p>
            <a:pPr marL="228600" indent="-228600">
              <a:buAutoNum type="arabicPeriod"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17596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843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11: Nachhaltige Städte und Gemeinden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13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>
                <a:latin typeface="+mn-lt"/>
              </a:rPr>
              <a:t>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Mehr als die Hälfte</a:t>
            </a:r>
            <a:r>
              <a:rPr lang="de-DE">
                <a:effectLst/>
                <a:latin typeface="+mn-lt"/>
              </a:rPr>
              <a:t> der Weltbevölkerung lebt in Städten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effectLst/>
                <a:latin typeface="+mn-lt"/>
              </a:rPr>
              <a:t>Weltbevölkerung November 2022: erstmals über 8 Milliarden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effectLst/>
                <a:latin typeface="+mn-lt"/>
              </a:rPr>
              <a:t>Aussicht 2050: 70 %</a:t>
            </a:r>
            <a:endParaRPr lang="de-DE">
              <a:latin typeface="+mn-lt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1,1 Milliarden Menschen in Slums (2020)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 Aussicht 2030: +2 Milliarden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effectLst/>
                <a:latin typeface="+mn-lt"/>
              </a:rPr>
              <a:t>nur ½ der Stadtbevölkerung hat Zugang zu öffentlichen </a:t>
            </a:r>
            <a:r>
              <a:rPr lang="de-DE">
                <a:latin typeface="+mn-lt"/>
              </a:rPr>
              <a:t>V</a:t>
            </a:r>
            <a:r>
              <a:rPr lang="de-DE">
                <a:effectLst/>
                <a:latin typeface="+mn-lt"/>
              </a:rPr>
              <a:t>erkehrsmitteln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>
              <a:effectLst/>
            </a:endParaRPr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Rund 200 Kommunen haben sich zur Umsetzung der SDGs verpflichtet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Netzwerk „Club der Agenda 2030 Kommunen“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November 2020: „Neue Leipzig-Charta“ für gemeinwohlorientierte Stadtentwicklung in der EU: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die grüne Stadt, die gerechte Stadt, die produktive Stadt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509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2: Kein Hunger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326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b="1">
                <a:effectLst/>
                <a:latin typeface="+mn-lt"/>
              </a:rPr>
              <a:t> Weltweit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Ziel: Hunger beenden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2022 litten 735 Millionen Menschen an Hunger (9,2 %), 122 Millionen mehr als 2019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Aussicht 2030:</a:t>
            </a:r>
            <a:r>
              <a:rPr lang="de-DE" sz="2000">
                <a:effectLst/>
                <a:latin typeface="+mn-lt"/>
              </a:rPr>
              <a:t> 600 Millionen Menschen (7 %)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>
                <a:latin typeface="+mn-lt"/>
              </a:rPr>
              <a:t>1 von 3 Menschen leidet an Ernährungsunsicherheit (kein ausreichender Zugang zu Nahrung)</a:t>
            </a:r>
            <a:br>
              <a:rPr lang="de-DE">
                <a:latin typeface="+mn-lt"/>
              </a:rPr>
            </a:br>
            <a:r>
              <a:rPr lang="de-DE">
                <a:latin typeface="+mn-lt"/>
              </a:rPr>
              <a:t>= 29, 6 % der Weltbevölkerung = </a:t>
            </a:r>
            <a:r>
              <a:rPr lang="de-DE" i="0">
                <a:solidFill>
                  <a:schemeClr val="tx1">
                    <a:lumMod val="50000"/>
                    <a:lumOff val="50000"/>
                  </a:schemeClr>
                </a:solidFill>
                <a:latin typeface="KlavikaBasic"/>
              </a:rPr>
              <a:t>2,4 Milliarden Menschen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Problem: gestiegene Preise für Nahrungsmittel bei gleichzeitiger Abhängigkeit von Importen insbesondere in Subsahara Afrika und wenig entwickelten Ländern</a:t>
            </a:r>
            <a:endParaRPr lang="de-DE">
              <a:effectLst/>
              <a:latin typeface="+mn-lt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i="0">
              <a:solidFill>
                <a:schemeClr val="tx1">
                  <a:lumMod val="50000"/>
                  <a:lumOff val="50000"/>
                </a:schemeClr>
              </a:solidFill>
              <a:latin typeface="KlavikaBasic"/>
            </a:endParaRPr>
          </a:p>
          <a:p>
            <a:pPr marL="0" indent="0">
              <a:buNone/>
            </a:pPr>
            <a:r>
              <a:rPr lang="de-DE" sz="1200" b="1">
                <a:effectLst/>
                <a:latin typeface="+mn-lt"/>
              </a:rPr>
              <a:t>Deutschland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>
                <a:effectLst/>
                <a:latin typeface="+mn-lt"/>
              </a:rPr>
              <a:t>Im Inland: Fokus auf nachhaltiger Landwirtschaft und gesunder Ernährung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>
                <a:latin typeface="+mn-lt"/>
              </a:rPr>
              <a:t>Im Ausland: Zweitgrößter Geldgeber nach den USA für bilaterale Projekte - Initiative „Welt ohne Hunger“</a:t>
            </a:r>
            <a:br>
              <a:rPr lang="de-DE">
                <a:latin typeface="+mn-lt"/>
              </a:rPr>
            </a:br>
            <a:r>
              <a:rPr lang="de-DE">
                <a:latin typeface="+mn-lt"/>
              </a:rPr>
              <a:t>2 Milliarden jährlich</a:t>
            </a:r>
            <a:br>
              <a:rPr lang="de-DE">
                <a:latin typeface="+mn-lt"/>
              </a:rPr>
            </a:br>
            <a:endParaRPr lang="de-DE" sz="1200">
              <a:effectLst/>
              <a:latin typeface="+mn-lt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i="0">
              <a:latin typeface="+mn-lt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865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 7: Bezahlbare und Saubere Energie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039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b="1">
                <a:latin typeface="+mn-lt"/>
              </a:rPr>
              <a:t>Weltweit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Anstieg des Stromzugangs auf 91 % (2021)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Von 87 % in 2015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4/5 der 675 Millionen Menschen ohne Strom  in Subsahara Afrika (jeder zweite in der Region)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sz="2400">
                <a:latin typeface="+mn-lt"/>
              </a:rPr>
              <a:t>Finanzielle Unterstützung für saubere Energie in Entwicklungsländern hat abgenommen, obwohl Bedarf steigt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200">
                <a:latin typeface="+mn-lt"/>
              </a:rPr>
              <a:t>Anteil erneuerbarer Energie des weltweiten Energieverbrauchs bei </a:t>
            </a:r>
            <a:r>
              <a:rPr lang="de-DE" sz="2200" b="1">
                <a:latin typeface="+mn-lt"/>
              </a:rPr>
              <a:t>19 % </a:t>
            </a:r>
            <a:r>
              <a:rPr lang="de-DE" sz="2200">
                <a:latin typeface="+mn-lt"/>
              </a:rPr>
              <a:t>(2020)</a:t>
            </a:r>
          </a:p>
          <a:p>
            <a:pPr marL="800100" lvl="1" indent="-342900">
              <a:buFont typeface="Symbol" pitchFamily="2" charset="2"/>
              <a:buChar char="-"/>
            </a:pPr>
            <a:r>
              <a:rPr lang="de-DE" sz="2000">
                <a:latin typeface="+mn-lt"/>
              </a:rPr>
              <a:t>Im Verhältnis nur 2,4 Prozentpunkte mehr seit 2015</a:t>
            </a:r>
          </a:p>
          <a:p>
            <a:pPr marL="800100" lvl="1" indent="-342900">
              <a:buFont typeface="Symbol" pitchFamily="2" charset="2"/>
              <a:buChar char="-"/>
            </a:pPr>
            <a:r>
              <a:rPr lang="de-DE" sz="2000">
                <a:latin typeface="+mn-lt"/>
              </a:rPr>
              <a:t>Gesamtverbrauch erneuerbarer Energien  16 % (in absoluten Zahlen)</a:t>
            </a:r>
          </a:p>
          <a:p>
            <a:pPr marL="800100" lvl="1" indent="-342900">
              <a:buFont typeface="Symbol" pitchFamily="2" charset="2"/>
              <a:buChar char="-"/>
            </a:pPr>
            <a:r>
              <a:rPr lang="de-DE" sz="2000">
                <a:latin typeface="+mn-lt"/>
              </a:rPr>
              <a:t>Erklärung: Nachfrage nach Energie steigt weiter an</a:t>
            </a:r>
          </a:p>
          <a:p>
            <a:pPr marL="800100" lvl="1" indent="-342900">
              <a:buFont typeface="Symbol" pitchFamily="2" charset="2"/>
              <a:buChar char="-"/>
            </a:pPr>
            <a:r>
              <a:rPr lang="de-DE" sz="2000">
                <a:latin typeface="+mn-lt"/>
              </a:rPr>
              <a:t>Anstieg vor allem im Stromsektor, nur wenig in Verkehr und Wärme </a:t>
            </a:r>
          </a:p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>
              <a:buNone/>
            </a:pPr>
            <a:r>
              <a:rPr lang="de-DE" sz="2000" b="1">
                <a:latin typeface="+mn-lt"/>
              </a:rPr>
              <a:t>Deutschland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000">
                <a:latin typeface="+mn-lt"/>
              </a:rPr>
              <a:t>über dem weltweiten Durchschnitt:  Anteil erneuerbarer Energie an Energieverbrauch bei </a:t>
            </a:r>
            <a:r>
              <a:rPr lang="de-DE" sz="2000" b="1">
                <a:latin typeface="+mn-lt"/>
              </a:rPr>
              <a:t>20,8 %</a:t>
            </a:r>
            <a:r>
              <a:rPr lang="de-DE" sz="2000">
                <a:latin typeface="+mn-lt"/>
              </a:rPr>
              <a:t> (Strom, Wärme und Verkehr)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>
                <a:latin typeface="+mn-lt"/>
              </a:rPr>
              <a:t>2022: 46 % erneuerbarer Anteil im Stromsektor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9AF3-0C42-FE43-8DC1-D3A49CA0B1C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57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A2B40-9A1F-13FA-6BCA-197D3B412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073DB13-3993-23F3-A83A-CF7607F15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E680E6-D85E-3960-CA21-EC4AA7F6A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0248-F916-1342-B069-78EFB304793E}" type="datetime1">
              <a:rPr lang="de-DE" smtClean="0"/>
              <a:t>18.04.2024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F9AA1D-BC75-86E5-4964-F5D563DC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EB8FD7-259E-22B1-B30A-6B71880B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37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4BF50-5B1F-35FF-A60F-32A5668AF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A295F8-635A-9ECD-3042-9FA154B5E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98292C-8221-15E4-1F14-E3EB587A3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6ABC7-B821-9348-B9A3-BD59DE59C1CE}" type="datetime1">
              <a:rPr lang="de-DE" smtClean="0"/>
              <a:t>18.04.2024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D2C2C7-6D17-22C2-43ED-FD8F1621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5BF12C-2B9D-2896-9BF2-C709E051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604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63080E9-D2C9-F2B8-682D-A2D2A59698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3F050BD-6753-8439-CA36-A4EA1F9FA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7E0377-6FC3-C489-58F4-C369525DA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FE82-8CE5-0343-9195-22F124E47852}" type="datetime1">
              <a:rPr lang="de-DE" smtClean="0"/>
              <a:t>18.04.2024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AA586E-879A-A592-0051-78F2EF77C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D12FB9-3D3C-4848-36AB-6F861AAF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549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0C12D-83CE-DDE2-D3BF-F5EBD277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11510A-9FDF-C789-6CFD-B47787436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03DBC4-5112-9187-2A3D-CA1D8F627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233FB-D762-BF4E-97FE-729A4E430C09}" type="datetime1">
              <a:rPr lang="de-DE" smtClean="0"/>
              <a:t>18.04.2024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B56639-134C-F6E0-23A5-85DC10BC2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CB7652-ABE5-66FE-0AF6-DC312E7B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251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F3B83-2E6F-800A-6E45-007A7A023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4B0409-86B4-BBC3-7F4A-C5F386419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4C5E80-ED3A-DBCA-64AF-92A0E6087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B9168-2ED7-8A42-AFF1-E20450D6B8F9}" type="datetime1">
              <a:rPr lang="de-DE" smtClean="0"/>
              <a:t>18.04.2024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2DB4D4-B2D5-220C-7E8B-4DD2B634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32FB9A-201E-9976-DE1C-6E4138359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79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 (SDG-Schri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D9B4F-03AC-1DCA-7EF9-D76CEB34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0D3D24-4882-E407-04C9-1CC51B1A1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3BC536-9D05-9151-54FC-B07F6EBD2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A05E95-7F4E-54F6-BB2D-9C8F44838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8407-FA58-FE4D-8B6E-5070FC55768F}" type="datetime1">
              <a:rPr lang="de-DE" smtClean="0"/>
              <a:t>18.04.2024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97C798-6025-48C4-0F87-5CEC8734F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B6FCB03-C434-2C11-9D7D-A67D119AC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037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FEE75-FB44-00E9-0A67-7429BF96E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7E457F-E87B-FC87-2A3D-2DDDA3B15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C6562E-4BAC-59AF-E4D0-319126E2A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C726ACF-105C-140F-79A7-0FB058726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B85CAD3-1CE7-5D14-B45E-1ADB3E7C4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8B09CA6-8EA1-553B-7D6A-62CCD0E8D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87AFF-32E5-B643-9BB2-9B25FEC1554A}" type="datetime1">
              <a:rPr lang="de-DE" smtClean="0"/>
              <a:t>18.04.2024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95A0B84-7394-50E7-9C45-4D7DE270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24172CF-CC85-C47C-AEA1-0B2FDAFF7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5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F3197-1AD7-6975-C8DC-85620DB7A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C0BC14B-EC57-DCFB-8F36-3BE0C6E1D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FAC9-4EDD-FD4D-BF0F-C0DA306491F5}" type="datetime1">
              <a:rPr lang="de-DE" smtClean="0"/>
              <a:t>18.04.2024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F067C6-3E25-62C6-E4FD-A3F99AC8B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2A2D7D-C254-9CB8-D8EB-CD5714F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4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80A87F-C97D-02FD-BCB7-90A619D1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E004-C261-5342-9ACF-02A01C958082}" type="datetime1">
              <a:rPr lang="de-DE" smtClean="0"/>
              <a:t>18.04.2024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ED7069-647E-A545-C58B-19538F285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98D81F-C408-D455-5094-F6AEA3A38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47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AF3F6F-CE5C-43F0-F48F-74EB88704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D5DEDB-D9AE-70A5-F4CD-6EA71FE1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A8CB4B-DD31-3FD7-6C8B-260E4A3E6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9ABA38-A06F-5879-EA6A-46CB0A7E5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9960D-0FCF-F44C-8D00-75CE47BA9243}" type="datetime1">
              <a:rPr lang="de-DE" smtClean="0"/>
              <a:t>18.04.2024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34554A-7150-5AF6-4299-55A3B93F0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FA19B3-09F3-51FA-65F1-1F58603C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469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D52ECF-8491-7633-28B3-CB500EF5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E02B553-CF24-38CC-CC2B-40B832CB8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F32691-3915-66EA-5EBE-CA7401102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86A92A-B308-5133-2FB2-3DB9D7A97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DB352-3F04-904D-B466-5A9970CCC1BC}" type="datetime1">
              <a:rPr lang="de-DE" smtClean="0"/>
              <a:t>18.04.2024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91FB6A-5C5D-859D-5E32-5A4D5528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E75431-453A-2E20-03AF-47DE0039B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37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9A89499-147A-556A-06C2-9A81EF26A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51D3F3-269D-936C-4FFC-38FE6E857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62F19C-FFBE-0426-08F1-45FD0D646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01E3B-BF2D-0B44-B8E2-6DA3EB328E2B}" type="datetime1">
              <a:rPr lang="de-DE" smtClean="0"/>
              <a:t>18.04.2024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40897D-8973-2C49-0ED8-A31766CB1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6405CB-8B30-1EA7-5349-6AA3008C0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0FD7C-9674-2645-B7CE-4EE1EA79BF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47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pex New Bold" panose="02010600040501010103" pitchFamily="2" charset="77"/>
          <a:ea typeface="Apex New Bold" panose="02010600040501010103" pitchFamily="2" charset="7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pex New Book" panose="02010600040501010103" pitchFamily="2" charset="77"/>
          <a:ea typeface="Apex New Book" panose="02010600040501010103" pitchFamily="2" charset="77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itchFamily="2" charset="2"/>
        <a:buChar char="-"/>
        <a:defRPr sz="1800" b="0" i="0" kern="1200">
          <a:solidFill>
            <a:schemeClr val="tx1"/>
          </a:solidFill>
          <a:latin typeface="Apex New Book" panose="02010600040501010103" pitchFamily="2" charset="77"/>
          <a:ea typeface="Apex New Book" panose="02010600040501010103" pitchFamily="2" charset="77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ex New Book" panose="02010600040501010103" pitchFamily="2" charset="77"/>
          <a:ea typeface="Apex New Book" panose="02010600040501010103" pitchFamily="2" charset="77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ex New Book" panose="02010600040501010103" pitchFamily="2" charset="77"/>
          <a:ea typeface="Apex New Book" panose="02010600040501010103" pitchFamily="2" charset="77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ex New Book" panose="02010600040501010103" pitchFamily="2" charset="77"/>
          <a:ea typeface="Apex New Book" panose="02010600040501010103" pitchFamily="2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38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6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z.de/de/themen/lieferkettengesetz?enodia=eyJleHAiOjE3MDUzMzc2NDYsImNvbnRlbnQiOnRydWUsImF1ZCI6ImF1dGgiLCJIb3N0Ijoid3d3LmJtei5kZSIsIlNvdXJjZUlQIjoiMmEwMjo5MDg6MTMxNjo0YTAwOmQ1NWQ6OTEzMTo5MjU2OmU1MjYiLCJDb25maWdJRCI6IjhkYWRjZTEyNWZkMmMzOTMyYjk0M2I1MmU5ZDJjZDY1MDU3NTRlMTYyMjEyYTJjZTFiYjVhZjE1YzBkNGJiZmUifQ==.DR8rQGDRurHLHIMIGzte-p6clDZh58k-Ybce2-JrtSs=" TargetMode="External"/><Relationship Id="rId2" Type="http://schemas.openxmlformats.org/officeDocument/2006/relationships/hyperlink" Target="https://www.bmz.de/de/ministerium/zahlen-fakten/oda-zahlen/hintergrund/leitfaden-oda-192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ri.org/insights/3-ways-reduce-food-loss-waste-africa" TargetMode="External"/><Relationship Id="rId5" Type="http://schemas.openxmlformats.org/officeDocument/2006/relationships/hyperlink" Target="https://www.bmz.de/resource/blob/86824/staatenbericht-deutschlands-zum-hlpf-2021.pdf" TargetMode="External"/><Relationship Id="rId4" Type="http://schemas.openxmlformats.org/officeDocument/2006/relationships/hyperlink" Target="https://www.bundesregierung.de/breg-de/themen/tipps-fuer-verbraucher/klimaschutzgesetz-2197410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.org/Depts/german/millennium/SDG%20Bericht%202023.pdf" TargetMode="External"/><Relationship Id="rId3" Type="http://schemas.openxmlformats.org/officeDocument/2006/relationships/hyperlink" Target="https://sdg-indikatoren.de/" TargetMode="External"/><Relationship Id="rId7" Type="http://schemas.openxmlformats.org/officeDocument/2006/relationships/hyperlink" Target="https://www.effectivecooperation.org/" TargetMode="External"/><Relationship Id="rId2" Type="http://schemas.openxmlformats.org/officeDocument/2006/relationships/hyperlink" Target="https://www.destatis.de/DE/Presse/Pressemitteilungen/2023/05/PD23_190_6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mweltbundesamt.de/themen/klima-energie/erneuerbare-energien/erneuerbare-energien-in-zahlen#uberblick" TargetMode="External"/><Relationship Id="rId5" Type="http://schemas.openxmlformats.org/officeDocument/2006/relationships/hyperlink" Target="https://www.transparency.org/en/cpi/2022/index/deu" TargetMode="External"/><Relationship Id="rId4" Type="http://schemas.openxmlformats.org/officeDocument/2006/relationships/hyperlink" Target="https://www.oecd-ilibrary.org/sites/0079f636-en/index.html?itemId=/content/component/0079f636-en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17ziele.de/downloads.html?file=files/17ziele/content/downloads/SDG-Logos_DE_Non-UN_2018.zip&amp;cid=3498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17ziele.de/downloads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FF3C15C-9242-01CF-702F-B9DFD871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3756" y="1628800"/>
            <a:ext cx="8964488" cy="36004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de-DE" sz="2800" b="1" dirty="0">
              <a:latin typeface="+mn-lt"/>
              <a:ea typeface="Apex New Bold" panose="02010600040501010103" pitchFamily="2" charset="77"/>
              <a:cs typeface="Calibri"/>
            </a:endParaRPr>
          </a:p>
          <a:p>
            <a:r>
              <a:rPr lang="de-DE" sz="4000" b="1">
                <a:ea typeface="Apex New Bold"/>
                <a:cs typeface="Calibri"/>
              </a:rPr>
              <a:t>Begleitende Präsentation zu Modul 1:</a:t>
            </a:r>
            <a:endParaRPr lang="de-DE" sz="4000">
              <a:ea typeface="Apex New Bold"/>
              <a:cs typeface="Calibri"/>
            </a:endParaRPr>
          </a:p>
          <a:p>
            <a:r>
              <a:rPr lang="de-DE" b="1" dirty="0">
                <a:latin typeface="+mn-lt"/>
                <a:ea typeface="Apex New Bold"/>
              </a:rPr>
              <a:t>Unterrichtsmodule Perspektive(n</a:t>
            </a:r>
            <a:r>
              <a:rPr lang="de-DE" b="1">
                <a:latin typeface="+mn-lt"/>
                <a:ea typeface="Apex New Bold"/>
              </a:rPr>
              <a:t>) Afrika(s)</a:t>
            </a:r>
            <a:endParaRPr lang="de-DE" b="1">
              <a:latin typeface="+mn-lt"/>
              <a:ea typeface="Apex New Bold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4348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CD7FB2E-A628-2533-B197-4C55FFD9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1340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>
                <a:latin typeface="ApexNew"/>
              </a:rPr>
              <a:t>Zugang zu bezahlbarer, </a:t>
            </a:r>
            <a:r>
              <a:rPr lang="de-DE" sz="3200" err="1">
                <a:latin typeface="ApexNew"/>
              </a:rPr>
              <a:t>verlässlicher</a:t>
            </a:r>
            <a:r>
              <a:rPr lang="de-DE" sz="3200">
                <a:latin typeface="ApexNew"/>
              </a:rPr>
              <a:t>, nachhaltiger und moderner Energie </a:t>
            </a:r>
            <a:r>
              <a:rPr lang="de-DE" sz="3200" err="1">
                <a:latin typeface="ApexNew"/>
              </a:rPr>
              <a:t>für</a:t>
            </a:r>
            <a:r>
              <a:rPr lang="de-DE" sz="3200">
                <a:latin typeface="ApexNew"/>
              </a:rPr>
              <a:t> alle sichern. </a:t>
            </a:r>
            <a:endParaRPr lang="de-DE" sz="32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F39DEDA1-1540-C278-137B-76EEEEF1CE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233D53D-5475-EEEA-21FE-0005B2356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7888" y="1825625"/>
            <a:ext cx="626591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>
              <a:buNone/>
            </a:pPr>
            <a:r>
              <a:rPr lang="de-DE" b="1" dirty="0">
                <a:latin typeface="+mn-lt"/>
              </a:rPr>
              <a:t>Weltweit</a:t>
            </a:r>
          </a:p>
          <a:p>
            <a:r>
              <a:rPr lang="de-DE" dirty="0">
                <a:latin typeface="+mn-lt"/>
              </a:rPr>
              <a:t>Anstieg des Stromzugangs auf 91 % (2021)</a:t>
            </a:r>
          </a:p>
          <a:p>
            <a:pPr lvl="1"/>
            <a:r>
              <a:rPr lang="de-DE" dirty="0">
                <a:latin typeface="+mn-lt"/>
              </a:rPr>
              <a:t>4/5 ohne Strom aus Subsahara Afrika</a:t>
            </a:r>
          </a:p>
          <a:p>
            <a:r>
              <a:rPr lang="de-DE" dirty="0">
                <a:latin typeface="+mn-lt"/>
              </a:rPr>
              <a:t>Finanzielle Unterstützung für saubere Energie in Entwicklungsländern hat abgenommen</a:t>
            </a:r>
          </a:p>
          <a:p>
            <a:r>
              <a:rPr lang="de-DE" dirty="0">
                <a:latin typeface="+mn-lt"/>
              </a:rPr>
              <a:t>Anteil erneuerbarer Energie des weltweiten Energieverbrauchs bei 19 % (2020)</a:t>
            </a:r>
          </a:p>
          <a:p>
            <a:pPr marL="0" indent="0">
              <a:buNone/>
            </a:pPr>
            <a:r>
              <a:rPr lang="de-DE" b="1" dirty="0">
                <a:latin typeface="+mn-lt"/>
              </a:rPr>
              <a:t>Deutschland</a:t>
            </a:r>
          </a:p>
          <a:p>
            <a:r>
              <a:rPr lang="de-DE" dirty="0">
                <a:latin typeface="+mn-lt"/>
              </a:rPr>
              <a:t>über dem weltweiten Durchschnitt:</a:t>
            </a:r>
            <a:br>
              <a:rPr lang="de-DE">
                <a:latin typeface="+mn-lt"/>
              </a:rPr>
            </a:br>
            <a:r>
              <a:rPr lang="de-DE" dirty="0">
                <a:latin typeface="+mn-lt"/>
              </a:rPr>
              <a:t>Anteil erneuerbarer Energie an Energieverbrauch bei 20,8 % (Strom, Wärme und Verkehr)</a:t>
            </a:r>
          </a:p>
          <a:p>
            <a:pPr marL="0" indent="0" algn="r">
              <a:buNone/>
            </a:pPr>
            <a:r>
              <a:rPr lang="de-DE" sz="1400" dirty="0">
                <a:latin typeface="+mn-lt"/>
              </a:rPr>
              <a:t>Quelle: UN 2023, Umweltbundesamt 2023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3B2507E-5507-85BA-F7F0-C2ABE5620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183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65B10C2-0709-9B59-48B6-228CA4FE7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11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75A643-DB98-DA60-08AB-0DF97C153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971" y="1353382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79EB65-31F4-7D85-FCDA-07BD0C6AD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387" y="4026165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7A7506-D906-2941-14B9-A8F9AC3DB4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187" y="1353382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B65191-909E-C954-D82B-D7126ED788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9908" y="1354104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78ED94-74E3-4656-ED05-CA88947D5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7380" y="4022188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39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13FB606-CA4D-3066-CB13-C5FBEDEB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239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3600">
                <a:latin typeface="ApexNew"/>
              </a:rPr>
              <a:t>Inklusive, gerechte und hochwertige Bildung </a:t>
            </a:r>
            <a:r>
              <a:rPr lang="de-DE" sz="3600" err="1">
                <a:latin typeface="ApexNew"/>
              </a:rPr>
              <a:t>gewährleisten</a:t>
            </a:r>
            <a:r>
              <a:rPr lang="de-DE" sz="3600">
                <a:latin typeface="ApexNew"/>
              </a:rPr>
              <a:t> und </a:t>
            </a:r>
            <a:r>
              <a:rPr lang="de-DE" sz="3600" err="1">
                <a:latin typeface="ApexNew"/>
              </a:rPr>
              <a:t>Möglichkeiten</a:t>
            </a:r>
            <a:r>
              <a:rPr lang="de-DE" sz="3600">
                <a:latin typeface="ApexNew"/>
              </a:rPr>
              <a:t> lebenslangen Lernens </a:t>
            </a:r>
            <a:r>
              <a:rPr lang="de-DE" sz="3600" err="1">
                <a:latin typeface="ApexNew"/>
              </a:rPr>
              <a:t>für</a:t>
            </a:r>
            <a:r>
              <a:rPr lang="de-DE" sz="3600">
                <a:latin typeface="ApexNew"/>
              </a:rPr>
              <a:t> alle </a:t>
            </a:r>
            <a:r>
              <a:rPr lang="de-DE" sz="3600" err="1">
                <a:latin typeface="ApexNew"/>
              </a:rPr>
              <a:t>fördern</a:t>
            </a:r>
            <a:r>
              <a:rPr lang="de-DE" sz="3600">
                <a:latin typeface="ApexNew"/>
              </a:rPr>
              <a:t>. </a:t>
            </a:r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063EB68A-1BB7-5E28-E72A-86E31AAF68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BDABDEA-9831-B747-477C-DFB78B0F8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896" y="1825625"/>
            <a:ext cx="61939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>
              <a:effectLst/>
              <a:latin typeface="KlavikaBasic"/>
            </a:endParaRPr>
          </a:p>
          <a:p>
            <a:pPr marL="0" indent="0">
              <a:buNone/>
            </a:pPr>
            <a:r>
              <a:rPr lang="de-DE" b="1" dirty="0">
                <a:effectLst/>
                <a:latin typeface="KlavikaBasic"/>
              </a:rPr>
              <a:t>Weltweit:</a:t>
            </a:r>
          </a:p>
          <a:p>
            <a:r>
              <a:rPr lang="de-DE" dirty="0">
                <a:effectLst/>
                <a:latin typeface="KlavikaBasic"/>
              </a:rPr>
              <a:t>Seit 2015 Anstieg der Abschlüsse weltweit (Grundschule, Sekundarstufe I und II)</a:t>
            </a:r>
          </a:p>
          <a:p>
            <a:pPr lvl="1"/>
            <a:r>
              <a:rPr lang="de-DE" dirty="0">
                <a:effectLst/>
                <a:latin typeface="KlavikaBasic"/>
              </a:rPr>
              <a:t>Niedrigstes Niveau in Subsahara Afrika</a:t>
            </a:r>
          </a:p>
          <a:p>
            <a:r>
              <a:rPr lang="de-DE" dirty="0">
                <a:effectLst/>
                <a:latin typeface="KlavikaBasic"/>
              </a:rPr>
              <a:t>Aussicht 2030</a:t>
            </a:r>
          </a:p>
          <a:p>
            <a:pPr lvl="1"/>
            <a:r>
              <a:rPr lang="de-DE" dirty="0">
                <a:effectLst/>
                <a:latin typeface="KlavikaBasic"/>
              </a:rPr>
              <a:t>84 Millionen Kinder, die weiterhin </a:t>
            </a:r>
            <a:r>
              <a:rPr lang="de-DE" dirty="0">
                <a:latin typeface="KlavikaBasic"/>
              </a:rPr>
              <a:t>keine Schule besuchen</a:t>
            </a:r>
          </a:p>
          <a:p>
            <a:pPr lvl="1"/>
            <a:r>
              <a:rPr lang="de-DE" dirty="0">
                <a:latin typeface="KlavikaBasic"/>
              </a:rPr>
              <a:t>Nur 1/6 Ländern schafft Sekundarschulabschluss für alle</a:t>
            </a:r>
          </a:p>
          <a:p>
            <a:pPr marL="0" indent="0">
              <a:buNone/>
            </a:pPr>
            <a:r>
              <a:rPr lang="de-DE" b="1" dirty="0">
                <a:latin typeface="KlavikaBasic"/>
              </a:rPr>
              <a:t>Deutschland</a:t>
            </a:r>
          </a:p>
          <a:p>
            <a:r>
              <a:rPr lang="de-DE" dirty="0">
                <a:latin typeface="KlavikaBasic"/>
              </a:rPr>
              <a:t>Anteil der Frühen Schulabgänger*innen hat leicht zugenommen</a:t>
            </a:r>
          </a:p>
          <a:p>
            <a:pPr marL="0" indent="0" algn="r">
              <a:buNone/>
            </a:pPr>
            <a:r>
              <a:rPr lang="de-DE" sz="1400" dirty="0">
                <a:latin typeface="+mn-lt"/>
              </a:rPr>
              <a:t>Quelle: UN 2023, Bundesregierung 2021</a:t>
            </a:r>
          </a:p>
          <a:p>
            <a:endParaRPr lang="de-DE">
              <a:latin typeface="KlavikaBasic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E6CCFFD-89EB-314C-C358-70ACF12A9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2110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C2A9C38-73AE-7FDF-4627-2B1EA7B0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13</a:t>
            </a:fld>
            <a:endParaRPr lang="de-DE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8582A5-0AFF-E8B0-C529-A2DCA575B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0238" y="2206906"/>
            <a:ext cx="2138516" cy="213851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25AC49-BA59-749D-C280-60DEFD57D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677" y="2148347"/>
            <a:ext cx="2322870" cy="2322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08882A-450B-F071-B61A-C39BE8A28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8055" y="2206906"/>
            <a:ext cx="2261420" cy="226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27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114BFED-AB94-542D-1821-92A84FE8B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300" y="645591"/>
            <a:ext cx="10515600" cy="1325563"/>
          </a:xfrm>
        </p:spPr>
        <p:txBody>
          <a:bodyPr>
            <a:noAutofit/>
          </a:bodyPr>
          <a:lstStyle/>
          <a:p>
            <a:r>
              <a:rPr lang="de-DE" sz="2400">
                <a:latin typeface="ApexNew"/>
              </a:rPr>
              <a:t>Friedliche und inklusive Gesellschaften für eine nachhaltige Entwicklung fördern, allen Menschen Zugang zur Justiz ermöglichen und leistungsfähige, rechenschaftspflichtige und inklusive Institutionen auf allen Ebenen aufbauen. </a:t>
            </a:r>
            <a:endParaRPr lang="de-DE" sz="36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8B8EA079-D388-ACB9-6772-0B36A62415F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DE9BBB3-A7E6-92A1-183B-D7CE91AD1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5880" y="1825625"/>
            <a:ext cx="63379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1800" b="1">
              <a:effectLst/>
              <a:latin typeface="KlavikaBasic"/>
            </a:endParaRPr>
          </a:p>
          <a:p>
            <a:pPr marL="0" indent="0">
              <a:buNone/>
            </a:pPr>
            <a:r>
              <a:rPr lang="de-DE" b="1" dirty="0">
                <a:effectLst/>
                <a:latin typeface="KlavikaBasic"/>
              </a:rPr>
              <a:t>Weltweit (2022)</a:t>
            </a:r>
          </a:p>
          <a:p>
            <a:r>
              <a:rPr lang="de-DE" dirty="0">
                <a:effectLst/>
                <a:latin typeface="KlavikaBasic"/>
              </a:rPr>
              <a:t>50 % Anstieg ziviler Todesopfer bei Konflikten</a:t>
            </a:r>
          </a:p>
          <a:p>
            <a:r>
              <a:rPr lang="de-DE" dirty="0">
                <a:latin typeface="KlavikaBasic"/>
              </a:rPr>
              <a:t>108,4 Millionen Vertriebene</a:t>
            </a:r>
          </a:p>
          <a:p>
            <a:pPr lvl="1"/>
            <a:r>
              <a:rPr lang="de-DE" dirty="0">
                <a:latin typeface="KlavikaBasic"/>
              </a:rPr>
              <a:t>2,5x so viele wie vor 10 Jahren</a:t>
            </a:r>
          </a:p>
          <a:p>
            <a:r>
              <a:rPr lang="de-DE" dirty="0">
                <a:effectLst/>
                <a:latin typeface="+mn-lt"/>
              </a:rPr>
              <a:t>D</a:t>
            </a:r>
            <a:r>
              <a:rPr lang="de-DE" dirty="0">
                <a:latin typeface="+mn-lt"/>
              </a:rPr>
              <a:t>ie Jugend ist politisch unterrepräsentiert</a:t>
            </a:r>
          </a:p>
          <a:p>
            <a:pPr marL="0" indent="0">
              <a:buNone/>
            </a:pPr>
            <a:r>
              <a:rPr lang="de-DE" b="1" dirty="0">
                <a:latin typeface="+mn-lt"/>
              </a:rPr>
              <a:t>Deutschland</a:t>
            </a:r>
          </a:p>
          <a:p>
            <a:r>
              <a:rPr lang="de-DE" dirty="0">
                <a:latin typeface="+mn-lt"/>
              </a:rPr>
              <a:t>Vergleichsweise niedrige Korruption: Rang 9 von 180 Ländern</a:t>
            </a:r>
          </a:p>
          <a:p>
            <a:pPr marL="0" indent="0" algn="r">
              <a:buNone/>
            </a:pPr>
            <a:r>
              <a:rPr lang="de-DE" sz="1400" dirty="0">
                <a:latin typeface="+mn-lt"/>
              </a:rPr>
              <a:t>Quelle: UN 2023, Transparency International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FF138A-C1EB-13D4-84A8-3B0D17C89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5021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A154CEB-16A3-EBA0-05CB-87A5A51A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15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A78C8C-3D95-B45F-F228-00AD67B06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4068097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87A634-168A-2056-199E-DE447A89C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819" y="3962544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141DFE-6761-8AC5-7CFC-5E6639C97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817" y="1462548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34C03-555D-39A8-41D6-22D94EBFAE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2603" y="4073158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1E2F13-7A9B-01CC-A8FB-AAD63F36C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0" y="1462548"/>
            <a:ext cx="152400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789C2C-3B3D-09B8-0059-8655807C0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3948" y="1462548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34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B2C9B19-47F6-54B6-0195-7BADC4A79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>
                <a:latin typeface="ApexNew"/>
              </a:rPr>
              <a:t>Ungleichheit in und zwischen Ländern verringern. </a:t>
            </a:r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4BD48FA-19FA-E828-B5CC-1AEC2EB2D8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0FCE4FF-07B1-3F65-491A-48B242B41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3872" y="1825625"/>
            <a:ext cx="640992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sz="1800" b="1">
              <a:latin typeface="+mn-lt"/>
            </a:endParaRPr>
          </a:p>
          <a:p>
            <a:pPr marL="0" indent="0">
              <a:buNone/>
            </a:pPr>
            <a:r>
              <a:rPr lang="de-DE" b="1" dirty="0">
                <a:latin typeface="+mn-lt"/>
              </a:rPr>
              <a:t>Weltweit</a:t>
            </a:r>
          </a:p>
          <a:p>
            <a:r>
              <a:rPr lang="de-DE" dirty="0">
                <a:latin typeface="+mn-lt"/>
              </a:rPr>
              <a:t>Ungleichheit zwischen den Ländern:</a:t>
            </a:r>
          </a:p>
          <a:p>
            <a:pPr lvl="1"/>
            <a:r>
              <a:rPr lang="de-DE" dirty="0">
                <a:latin typeface="+mn-lt"/>
              </a:rPr>
              <a:t>1990 bis 2019:</a:t>
            </a:r>
            <a:br>
              <a:rPr lang="de-DE">
                <a:latin typeface="+mn-lt"/>
              </a:rPr>
            </a:br>
            <a:r>
              <a:rPr lang="de-DE" dirty="0">
                <a:latin typeface="+mn-lt"/>
              </a:rPr>
              <a:t>Einkommensunterschiede um 37 % gesunken</a:t>
            </a:r>
          </a:p>
          <a:p>
            <a:pPr lvl="1"/>
            <a:r>
              <a:rPr lang="de-DE" dirty="0">
                <a:latin typeface="+mn-lt"/>
              </a:rPr>
              <a:t>durch die Pandemie 2020:</a:t>
            </a:r>
            <a:br>
              <a:rPr lang="de-DE">
                <a:latin typeface="+mn-lt"/>
              </a:rPr>
            </a:br>
            <a:r>
              <a:rPr lang="de-DE" dirty="0">
                <a:latin typeface="+mn-lt"/>
              </a:rPr>
              <a:t>stärkste Zunahme seit drei Jahrzehnten</a:t>
            </a:r>
          </a:p>
          <a:p>
            <a:r>
              <a:rPr lang="de-DE" dirty="0">
                <a:latin typeface="+mn-lt"/>
              </a:rPr>
              <a:t>Zahl der Flüchtlinge mit 34,6 Millionen auf Rekordhoch (2022)</a:t>
            </a:r>
          </a:p>
          <a:p>
            <a:r>
              <a:rPr lang="de-DE" dirty="0">
                <a:latin typeface="+mn-lt"/>
              </a:rPr>
              <a:t>Jeder sechste Mensch erfährt Diskriminierung</a:t>
            </a:r>
          </a:p>
          <a:p>
            <a:pPr marL="0" indent="0">
              <a:buNone/>
            </a:pPr>
            <a:r>
              <a:rPr lang="de-DE" b="1" dirty="0">
                <a:latin typeface="+mn-lt"/>
              </a:rPr>
              <a:t>Deutschland</a:t>
            </a:r>
          </a:p>
          <a:p>
            <a:r>
              <a:rPr lang="de-DE" dirty="0">
                <a:latin typeface="+mn-lt"/>
              </a:rPr>
              <a:t>Ungleichheit der Einkommensverteilung im EU-Durchschnitt, aber hohes Niveau der Vermögensungleichheit</a:t>
            </a:r>
          </a:p>
          <a:p>
            <a:pPr marL="0" indent="0">
              <a:buNone/>
            </a:pPr>
            <a:endParaRPr lang="de-DE">
              <a:latin typeface="+mn-lt"/>
            </a:endParaRPr>
          </a:p>
          <a:p>
            <a:pPr marL="0" indent="0" algn="r">
              <a:buNone/>
            </a:pPr>
            <a:r>
              <a:rPr lang="de-DE" sz="1500" dirty="0">
                <a:latin typeface="+mn-lt"/>
              </a:rPr>
              <a:t>Quelle: UN 2023, Bundesregierung 2021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3B6F898-FF82-C854-F33F-28557D9B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236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94BF56F-49D5-EEE3-72B3-EB68CB266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17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080D23-DA4A-A608-F8C3-1F9EA45B8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455" y="2667000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98C8C3-51B9-D4AD-6DDF-CF66BC9E3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010" y="2672061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2E0559-4AF0-EA4F-0087-ECF8732B7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7772" y="2666999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9CC044-6496-C10F-AB16-1FA5E8F6E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0338" y="2672061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09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2AFCB07-E8AF-27E1-CC69-7CB4C113E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805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3600">
                <a:latin typeface="ApexNew"/>
              </a:rPr>
              <a:t>Ozeane, Meere und Meeresressourcen im Sinne nachhaltiger Entwicklung erhalten und nachhaltig nutzen. </a:t>
            </a:r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760BDA9-FCD6-F675-A641-9044DC6AD7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72805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8CE6081-1349-919F-115A-111377D77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7888" y="1825625"/>
            <a:ext cx="6265912" cy="4351338"/>
          </a:xfrm>
        </p:spPr>
        <p:txBody>
          <a:bodyPr/>
          <a:lstStyle/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>
              <a:buNone/>
            </a:pPr>
            <a:r>
              <a:rPr lang="de-DE" sz="2000" b="1">
                <a:latin typeface="+mn-lt"/>
              </a:rPr>
              <a:t>Probleme</a:t>
            </a:r>
          </a:p>
          <a:p>
            <a:r>
              <a:rPr lang="de-DE" sz="2000">
                <a:effectLst/>
                <a:latin typeface="+mn-lt"/>
              </a:rPr>
              <a:t>Überfischung</a:t>
            </a:r>
            <a:endParaRPr lang="de-DE">
              <a:latin typeface="+mn-lt"/>
            </a:endParaRPr>
          </a:p>
          <a:p>
            <a:pPr lvl="1"/>
            <a:r>
              <a:rPr lang="de-DE">
                <a:effectLst/>
                <a:latin typeface="+mn-lt"/>
              </a:rPr>
              <a:t>1/3 </a:t>
            </a:r>
            <a:r>
              <a:rPr lang="de-DE">
                <a:latin typeface="+mn-lt"/>
              </a:rPr>
              <a:t>der Fischbestände weltweit</a:t>
            </a:r>
            <a:endParaRPr lang="de-DE">
              <a:solidFill>
                <a:srgbClr val="C00000"/>
              </a:solidFill>
              <a:latin typeface="+mn-lt"/>
            </a:endParaRPr>
          </a:p>
          <a:p>
            <a:r>
              <a:rPr lang="de-DE">
                <a:latin typeface="+mn-lt"/>
              </a:rPr>
              <a:t>Plastikverschmutzung</a:t>
            </a:r>
          </a:p>
          <a:p>
            <a:pPr lvl="1"/>
            <a:r>
              <a:rPr lang="de-DE">
                <a:latin typeface="+mn-lt"/>
              </a:rPr>
              <a:t>17 Millionen Tonnen im Meer (2021)</a:t>
            </a:r>
          </a:p>
          <a:p>
            <a:r>
              <a:rPr lang="de-DE" sz="2000">
                <a:latin typeface="+mn-lt"/>
              </a:rPr>
              <a:t>Küsteneutrophierung</a:t>
            </a:r>
          </a:p>
          <a:p>
            <a:r>
              <a:rPr lang="de-DE" sz="2000">
                <a:latin typeface="+mn-lt"/>
              </a:rPr>
              <a:t>Erwärmung, Versauerung und Anstieg des Meeresspiegels durch den Klimawandel</a:t>
            </a:r>
          </a:p>
          <a:p>
            <a:pPr marL="0" indent="0">
              <a:buNone/>
            </a:pPr>
            <a:endParaRPr lang="de-DE">
              <a:latin typeface="+mn-lt"/>
            </a:endParaRPr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AF12836-35BC-D7D3-E7D0-8CE18FD1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64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93E0C6D-543D-77C9-D229-5EB8F1BE7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19</a:t>
            </a:fld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2AFF05-1E70-688E-CAFE-2BD9314B5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199" y="1281447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411266-EB59-4BBD-29F5-F6C29CE32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732" y="3867312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BF47C3-AD0F-3538-41A0-A86D444FF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4425" y="1281447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52C51B-9126-1C51-92D7-42A07D997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1474" y="3867312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538139-2FD0-8D48-4849-78AFA2FC50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1973" y="1281447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51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3A7F2A-914F-116F-B3FE-D72ABB11E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406" y="681037"/>
            <a:ext cx="9559834" cy="192597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de-DE" b="1">
                <a:latin typeface="+mn-lt"/>
                <a:ea typeface="Apex New Bold" panose="02010600040501010103" pitchFamily="2" charset="77"/>
              </a:rPr>
              <a:t>Übung 1: Emoji-Ratespiel</a:t>
            </a:r>
            <a:br>
              <a:rPr lang="de-DE" b="1">
                <a:latin typeface="+mn-lt"/>
                <a:ea typeface="Apex New Bold" panose="02010600040501010103" pitchFamily="2" charset="77"/>
              </a:rPr>
            </a:br>
            <a:r>
              <a:rPr lang="de-DE" sz="2800">
                <a:latin typeface="+mn-lt"/>
                <a:ea typeface="Apex New Book" panose="02010600040501010103" pitchFamily="2" charset="77"/>
              </a:rPr>
              <a:t>Welches der 17 Ziele wird dargestellt?</a:t>
            </a:r>
            <a:endParaRPr lang="de-DE">
              <a:latin typeface="+mn-lt"/>
              <a:ea typeface="Apex New Book" panose="02010600040501010103" pitchFamily="2" charset="77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014F8F-0CAE-66B3-A517-D29C84236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</a:t>
            </a:fld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8B6681-4EDB-1CFB-410B-A3B530E75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258" y="3121742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13162C-BB38-A4B1-F59B-73A54C54C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532" y="3029565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6D0445-72E1-19E3-CFC0-257B0ECC1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774" y="3035710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F38422-4693-11C8-2D14-2ADA9D99A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435" y="3115597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8A251D-2BAC-7E4B-9C4D-CC3272FBEE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3121742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67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8CED7EA-164E-C2B0-6D15-27BE37A15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480"/>
            <a:ext cx="10515600" cy="1325563"/>
          </a:xfrm>
        </p:spPr>
        <p:txBody>
          <a:bodyPr>
            <a:noAutofit/>
          </a:bodyPr>
          <a:lstStyle/>
          <a:p>
            <a:r>
              <a:rPr lang="de-DE" sz="3200">
                <a:latin typeface="ApexNew"/>
              </a:rPr>
              <a:t>Dauerhaftes, inklusives und nachhaltiges Wirtschaftswachstum, produktive </a:t>
            </a:r>
            <a:r>
              <a:rPr lang="de-DE" sz="3200" err="1">
                <a:latin typeface="ApexNew"/>
              </a:rPr>
              <a:t>Vollbeschäftigung</a:t>
            </a:r>
            <a:r>
              <a:rPr lang="de-DE" sz="3200">
                <a:latin typeface="ApexNew"/>
              </a:rPr>
              <a:t> und </a:t>
            </a:r>
            <a:r>
              <a:rPr lang="de-DE" sz="3200" err="1">
                <a:latin typeface="ApexNew"/>
              </a:rPr>
              <a:t>menschenwürdige</a:t>
            </a:r>
            <a:r>
              <a:rPr lang="de-DE" sz="3200">
                <a:latin typeface="ApexNew"/>
              </a:rPr>
              <a:t> Arbeit </a:t>
            </a:r>
            <a:r>
              <a:rPr lang="de-DE" sz="3200" err="1">
                <a:latin typeface="ApexNew"/>
              </a:rPr>
              <a:t>für</a:t>
            </a:r>
            <a:r>
              <a:rPr lang="de-DE" sz="3200">
                <a:latin typeface="ApexNew"/>
              </a:rPr>
              <a:t> alle </a:t>
            </a:r>
            <a:r>
              <a:rPr lang="de-DE" sz="3200" err="1">
                <a:latin typeface="ApexNew"/>
              </a:rPr>
              <a:t>fördern</a:t>
            </a:r>
            <a:r>
              <a:rPr lang="de-DE" sz="3200">
                <a:latin typeface="ApexNew"/>
              </a:rPr>
              <a:t>. </a:t>
            </a:r>
            <a:endParaRPr lang="de-DE" sz="36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C1013312-5A45-F61E-C015-EE1A0BC773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24749" y="2201294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7938CA-1BC1-A39E-E8B4-4ACDB2157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5880" y="1825625"/>
            <a:ext cx="63379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 b="1">
              <a:effectLst/>
              <a:latin typeface="+mn-lt"/>
            </a:endParaRPr>
          </a:p>
          <a:p>
            <a:pPr marL="0" indent="0">
              <a:buNone/>
            </a:pPr>
            <a:r>
              <a:rPr lang="de-DE" b="1">
                <a:effectLst/>
                <a:latin typeface="+mn-lt"/>
              </a:rPr>
              <a:t>Weltweit (2022</a:t>
            </a:r>
            <a:r>
              <a:rPr lang="de-DE" b="1">
                <a:latin typeface="+mn-lt"/>
              </a:rPr>
              <a:t>)</a:t>
            </a:r>
            <a:endParaRPr lang="de-DE" b="1">
              <a:effectLst/>
              <a:latin typeface="+mn-lt"/>
            </a:endParaRPr>
          </a:p>
          <a:p>
            <a:r>
              <a:rPr lang="de-DE">
                <a:latin typeface="+mn-lt"/>
              </a:rPr>
              <a:t>Globale Arbeitslosenquote seit der Pandemie wieder rückläufig auf 5,4 %</a:t>
            </a:r>
          </a:p>
          <a:p>
            <a:r>
              <a:rPr lang="de-DE">
                <a:latin typeface="+mn-lt"/>
              </a:rPr>
              <a:t>von den Arbeitenden 2 Milliarden in prekären oder informellen Verhältnissen ohne soziale Absicherung</a:t>
            </a:r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r>
              <a:rPr lang="de-DE">
                <a:latin typeface="+mn-lt"/>
              </a:rPr>
              <a:t>Erwerbslosenquote von 3,9 % in 2020 auf 3,1 % in 2022 gesunken</a:t>
            </a:r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2023, Destatis 2023, Bundesregierung 2021</a:t>
            </a:r>
            <a:endParaRPr lang="de-DE" sz="1400">
              <a:effectLst/>
              <a:latin typeface="+mn-lt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77CB079-E57E-F342-9536-B0451151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dirty="0" smtClean="0"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708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FA37038-C80E-9AB8-F35F-7C88E9DFB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21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91FEB-B014-EE2F-EAC8-B01C4FE92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662546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0E11B6-8F7B-7E91-7727-275360E2B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965" y="1769171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ED88BB-5D0C-243E-7D17-85F89FB31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827" y="4118332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230A21-D737-B9A6-9133-56054B6E5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8992" y="1707708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B0B61E-9216-CE46-7B44-3A318A63B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698" y="4123766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63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B8DC2B6-31D6-634E-BBAE-79A257495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4816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>
                <a:latin typeface="ApexNew"/>
              </a:rPr>
              <a:t>Ein gesundes Leben </a:t>
            </a:r>
            <a:r>
              <a:rPr lang="de-DE" sz="3200" err="1">
                <a:latin typeface="ApexNew"/>
              </a:rPr>
              <a:t>für</a:t>
            </a:r>
            <a:r>
              <a:rPr lang="de-DE" sz="3200">
                <a:latin typeface="ApexNew"/>
              </a:rPr>
              <a:t> alle Menschen jeden Alters </a:t>
            </a:r>
            <a:r>
              <a:rPr lang="de-DE" sz="3200" err="1">
                <a:latin typeface="ApexNew"/>
              </a:rPr>
              <a:t>gewährleisten</a:t>
            </a:r>
            <a:r>
              <a:rPr lang="de-DE" sz="3200">
                <a:latin typeface="ApexNew"/>
              </a:rPr>
              <a:t> und ihr Wohlergehen </a:t>
            </a:r>
            <a:r>
              <a:rPr lang="de-DE" sz="3200" err="1">
                <a:latin typeface="ApexNew"/>
              </a:rPr>
              <a:t>fördern</a:t>
            </a:r>
            <a:r>
              <a:rPr lang="de-DE" sz="3200">
                <a:latin typeface="ApexNew"/>
              </a:rPr>
              <a:t>. </a:t>
            </a:r>
            <a:endParaRPr lang="de-DE" sz="36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B329432-C18D-1B46-3552-BFA5FA23EC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A5B8DD-604A-1C0C-26B2-0FCD2C54B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896" y="1825625"/>
            <a:ext cx="61939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>
              <a:buNone/>
            </a:pPr>
            <a:r>
              <a:rPr lang="de-DE" sz="2000" b="1" dirty="0">
                <a:latin typeface="+mn-lt"/>
              </a:rPr>
              <a:t>Weltweit</a:t>
            </a:r>
          </a:p>
          <a:p>
            <a:r>
              <a:rPr lang="de-DE" sz="2000" dirty="0">
                <a:latin typeface="+mn-lt"/>
              </a:rPr>
              <a:t>erfolgreiche Senkung der Sterblichkeit von Kindern unter 5 Jahren in 146 von 200 Ländern</a:t>
            </a:r>
          </a:p>
          <a:p>
            <a:r>
              <a:rPr lang="de-DE" sz="2000" dirty="0">
                <a:latin typeface="+mn-lt"/>
              </a:rPr>
              <a:t>Alle 2 Minuten stirbt eine Frau an vermeidbaren Ursachen bei Schwangerschaft und Geburt</a:t>
            </a:r>
          </a:p>
          <a:p>
            <a:pPr marL="0" indent="0">
              <a:buNone/>
            </a:pPr>
            <a:r>
              <a:rPr lang="de-DE" sz="2000" b="1" dirty="0">
                <a:latin typeface="+mn-lt"/>
              </a:rPr>
              <a:t>Deutschland</a:t>
            </a:r>
          </a:p>
          <a:p>
            <a:r>
              <a:rPr lang="de-DE" dirty="0">
                <a:latin typeface="+mn-lt"/>
              </a:rPr>
              <a:t>Fokus auf Prävention, Stärkung des öffentlichen Gesundheitswesens und Ausbau der digitalen Infrastruktur</a:t>
            </a:r>
            <a:endParaRPr lang="de-DE" sz="2000" dirty="0">
              <a:latin typeface="+mn-lt"/>
            </a:endParaRPr>
          </a:p>
          <a:p>
            <a:pPr marL="0" indent="0" algn="r">
              <a:buNone/>
            </a:pPr>
            <a:r>
              <a:rPr lang="de-DE" sz="1400" dirty="0">
                <a:latin typeface="+mn-lt"/>
              </a:rPr>
              <a:t> Quelle: UN 2023, Bundesregierung 2021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FA95086-6C8F-0364-F1D9-2C3FA021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899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FD291D6-58F0-021F-1227-77FBE5BE5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23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E4A23B-02AB-814C-C552-89F912006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2927" y="3174660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FDA3DF-BD31-F7AE-B849-05A191ACC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773" y="640773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510350-55A3-C1F3-937E-76B648CF4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4502" y="3219144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8312A5-7B73-8F28-6FAC-BC4D217B38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2190" y="3230351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297942-E296-B9B9-F68A-D95544B501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516" y="3157683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07EE23-DF02-7DC0-0028-CA04FC8AA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787" y="3219144"/>
            <a:ext cx="1524000" cy="152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D0B503-2974-B48C-ACE8-81774BEF98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081" y="3174661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03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035AD63-8ED2-DAD3-1F06-4DB84BDD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b="1">
                <a:latin typeface="+mn-lt"/>
                <a:ea typeface="Apex New Bold" panose="02010600040501010103" pitchFamily="2" charset="77"/>
              </a:rPr>
              <a:t>Armut in jeder Form und überall beenden. 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30E135B-FB9D-48F8-AEA3-7C2A1DFA00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1988840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D6C89F5-373F-4552-0D0A-CE0971CC2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1904" y="1825625"/>
            <a:ext cx="61218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b="1">
              <a:latin typeface="Apex New Book" panose="02010600040501010103" pitchFamily="2" charset="77"/>
              <a:ea typeface="Apex New Book" panose="02010600040501010103" pitchFamily="2" charset="77"/>
            </a:endParaRPr>
          </a:p>
          <a:p>
            <a:pPr marL="0" indent="0">
              <a:buNone/>
            </a:pPr>
            <a:r>
              <a:rPr lang="de-DE" sz="2000" b="1">
                <a:latin typeface="+mn-lt"/>
                <a:ea typeface="Apex New Book" panose="02010600040501010103" pitchFamily="2" charset="77"/>
              </a:rPr>
              <a:t>Weltweit</a:t>
            </a:r>
          </a:p>
          <a:p>
            <a:r>
              <a:rPr lang="de-DE">
                <a:latin typeface="+mn-lt"/>
              </a:rPr>
              <a:t>E</a:t>
            </a:r>
            <a:r>
              <a:rPr lang="de-DE" sz="2000">
                <a:effectLst/>
                <a:latin typeface="+mn-lt"/>
                <a:ea typeface="Apex New Book" panose="02010600040501010103" pitchFamily="2" charset="77"/>
              </a:rPr>
              <a:t>xtreme Armut beenden</a:t>
            </a:r>
            <a:endParaRPr lang="de-DE">
              <a:latin typeface="+mn-lt"/>
            </a:endParaRPr>
          </a:p>
          <a:p>
            <a:pPr lvl="1"/>
            <a:r>
              <a:rPr lang="de-DE">
                <a:latin typeface="+mn-lt"/>
              </a:rPr>
              <a:t>Aussicht</a:t>
            </a:r>
            <a:r>
              <a:rPr lang="de-DE">
                <a:effectLst/>
                <a:latin typeface="+mn-lt"/>
                <a:ea typeface="Apex New Book" panose="02010600040501010103" pitchFamily="2" charset="77"/>
              </a:rPr>
              <a:t> 2030 : noch 575 Millionen Menschen</a:t>
            </a:r>
          </a:p>
          <a:p>
            <a:r>
              <a:rPr lang="de-DE">
                <a:latin typeface="+mn-lt"/>
              </a:rPr>
              <a:t>R</a:t>
            </a:r>
            <a:r>
              <a:rPr lang="de-DE" sz="2000">
                <a:effectLst/>
                <a:latin typeface="+mn-lt"/>
                <a:ea typeface="Apex New Book" panose="02010600040501010103" pitchFamily="2" charset="77"/>
              </a:rPr>
              <a:t>elative Armut halbieren</a:t>
            </a:r>
            <a:endParaRPr lang="de-DE">
              <a:latin typeface="+mn-lt"/>
              <a:ea typeface="Apex New Book" panose="02010600040501010103" pitchFamily="2" charset="77"/>
            </a:endParaRPr>
          </a:p>
          <a:p>
            <a:pPr lvl="1"/>
            <a:r>
              <a:rPr lang="de-DE">
                <a:latin typeface="+mn-lt"/>
                <a:ea typeface="Apex New Book" panose="02010600040501010103" pitchFamily="2" charset="77"/>
              </a:rPr>
              <a:t>Aussicht 2030: nur 1/3 der Länder</a:t>
            </a:r>
          </a:p>
          <a:p>
            <a:pPr marL="0" indent="0">
              <a:buNone/>
            </a:pPr>
            <a:r>
              <a:rPr lang="de-DE" sz="2000">
                <a:effectLst/>
                <a:latin typeface="+mn-lt"/>
                <a:ea typeface="Apex New Book" panose="02010600040501010103" pitchFamily="2" charset="77"/>
              </a:rPr>
              <a:t>-&gt; Rückgang zu langsam</a:t>
            </a:r>
          </a:p>
          <a:p>
            <a:pPr marL="0" indent="0">
              <a:buNone/>
            </a:pPr>
            <a:endParaRPr lang="de-DE" sz="2000">
              <a:effectLst/>
              <a:latin typeface="+mn-lt"/>
              <a:ea typeface="Apex New Book" panose="02010600040501010103" pitchFamily="2" charset="77"/>
            </a:endParaRPr>
          </a:p>
          <a:p>
            <a:pPr marL="0" indent="0">
              <a:buNone/>
            </a:pPr>
            <a:r>
              <a:rPr lang="de-DE" sz="2000" b="1">
                <a:effectLst/>
                <a:latin typeface="+mn-lt"/>
                <a:ea typeface="Apex New Book" panose="02010600040501010103" pitchFamily="2" charset="77"/>
              </a:rPr>
              <a:t>Deutschland</a:t>
            </a:r>
          </a:p>
          <a:p>
            <a:pPr>
              <a:lnSpc>
                <a:spcPct val="100000"/>
              </a:lnSpc>
            </a:pPr>
            <a:r>
              <a:rPr lang="de-DE">
                <a:latin typeface="+mn-lt"/>
              </a:rPr>
              <a:t>etwa jeder siebte ist </a:t>
            </a:r>
            <a:r>
              <a:rPr lang="de-DE" sz="2000">
                <a:latin typeface="+mn-lt"/>
                <a:ea typeface="Apex New Book" panose="02010600040501010103" pitchFamily="2" charset="77"/>
              </a:rPr>
              <a:t>armutsgefährdet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de-DE" sz="1400">
                <a:latin typeface="+mn-lt"/>
              </a:rPr>
              <a:t>Quelle: </a:t>
            </a:r>
            <a:r>
              <a:rPr lang="de-DE" sz="1400">
                <a:latin typeface="+mn-lt"/>
                <a:ea typeface="Apex New Book" panose="02010600040501010103" pitchFamily="2" charset="77"/>
              </a:rPr>
              <a:t>UN 2023, Destatis 2023</a:t>
            </a:r>
            <a:endParaRPr lang="de-DE" sz="1600">
              <a:latin typeface="+mn-lt"/>
              <a:ea typeface="Apex New Book" panose="02010600040501010103" pitchFamily="2" charset="77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2F8ED6C-5E9A-3096-9692-166BA889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0377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5860D8-CAFD-4C31-91F5-4C632F100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25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9D4FB6-5584-CCBA-191A-BD098BD20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508" y="1568824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FFF846-6537-03A1-CC78-5CA13F912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902" y="4045325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CF316-2BAC-693D-6717-66EF09D45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508" y="3994728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06B4D8-4348-35CB-96BE-2D599E6F3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772" y="4000500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A2DF9D-D133-2766-A05B-A848CF4FD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636" y="3994727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10E2F9-6954-8C38-037C-FA416E9F64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678" y="1462199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83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75F8365-4560-6631-7B48-FD0262B3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3600">
                <a:latin typeface="ApexNew"/>
              </a:rPr>
              <a:t>Eine </a:t>
            </a:r>
            <a:r>
              <a:rPr lang="de-DE" sz="3600" err="1">
                <a:latin typeface="ApexNew"/>
              </a:rPr>
              <a:t>widerstandsfähige</a:t>
            </a:r>
            <a:r>
              <a:rPr lang="de-DE" sz="3600">
                <a:latin typeface="ApexNew"/>
              </a:rPr>
              <a:t> Infrastruktur aufbauen, inklusive und nachhaltige Industrialisierung </a:t>
            </a:r>
            <a:r>
              <a:rPr lang="de-DE" sz="3600" err="1">
                <a:latin typeface="ApexNew"/>
              </a:rPr>
              <a:t>fördern</a:t>
            </a:r>
            <a:r>
              <a:rPr lang="de-DE" sz="3600">
                <a:latin typeface="ApexNew"/>
              </a:rPr>
              <a:t> und Innovationen </a:t>
            </a:r>
            <a:r>
              <a:rPr lang="de-DE" sz="3600" err="1">
                <a:latin typeface="ApexNew"/>
              </a:rPr>
              <a:t>unterstützen</a:t>
            </a:r>
            <a:r>
              <a:rPr lang="de-DE" sz="3600">
                <a:latin typeface="ApexNew"/>
              </a:rPr>
              <a:t>. </a:t>
            </a:r>
            <a:endParaRPr lang="de-DE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405BA341-28B8-BD81-2AD4-91AEE232DF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191403"/>
            <a:ext cx="3600000" cy="3600000"/>
          </a:xfrm>
        </p:spPr>
      </p:pic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CC0F77D-85BF-5C9D-54B1-D2165A689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896" y="2191401"/>
            <a:ext cx="6193904" cy="36000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>
              <a:buNone/>
            </a:pPr>
            <a:r>
              <a:rPr lang="de-DE" sz="2000" b="1">
                <a:latin typeface="+mn-lt"/>
              </a:rPr>
              <a:t>Weltweit (2022)</a:t>
            </a:r>
          </a:p>
          <a:p>
            <a:r>
              <a:rPr lang="de-DE" sz="2000">
                <a:latin typeface="+mn-lt"/>
              </a:rPr>
              <a:t>Rekordhoch der energiebezogenen CO</a:t>
            </a:r>
            <a:r>
              <a:rPr lang="de-DE" sz="2000" baseline="-25000">
                <a:latin typeface="+mn-lt"/>
              </a:rPr>
              <a:t>2</a:t>
            </a:r>
            <a:r>
              <a:rPr lang="de-DE" sz="2000">
                <a:latin typeface="+mn-lt"/>
              </a:rPr>
              <a:t>-Emissionen</a:t>
            </a:r>
            <a:endParaRPr lang="de-DE">
              <a:latin typeface="+mn-lt"/>
            </a:endParaRPr>
          </a:p>
          <a:p>
            <a:r>
              <a:rPr lang="de-DE">
                <a:latin typeface="+mn-lt"/>
              </a:rPr>
              <a:t>Ausbau der Verarbeitungsindustrie in Ländern mit niedrigem Entwicklungsstand verläuft zu langsam</a:t>
            </a:r>
          </a:p>
          <a:p>
            <a:r>
              <a:rPr lang="de-DE" sz="2000">
                <a:latin typeface="+mn-lt"/>
              </a:rPr>
              <a:t>95 % der Weltbevölkerung mit Zugang zum Mobilnetz</a:t>
            </a:r>
          </a:p>
          <a:p>
            <a:pPr lvl="1"/>
            <a:r>
              <a:rPr lang="de-DE">
                <a:latin typeface="+mn-lt"/>
              </a:rPr>
              <a:t>nur 82 % in Subsahara Afrika</a:t>
            </a:r>
            <a:endParaRPr lang="de-DE" b="1">
              <a:latin typeface="+mn-lt"/>
            </a:endParaRPr>
          </a:p>
          <a:p>
            <a:endParaRPr lang="de-DE" b="1">
              <a:latin typeface="+mn-lt"/>
            </a:endParaRPr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D9E607D-8B39-2C3E-4B01-50171437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6167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2059C3A-56EB-B662-EE17-134AD46E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27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5F1A4-A7FD-377B-D362-7666DCA16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369" y="3858219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6D5DD0-572E-837E-691F-C90B476E6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5493" y="1353521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1BE986-433F-8D7D-BBA5-585E6DBD8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8" y="3862635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E49A8A-AEF1-98A9-7F27-54C2662C79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8750" y="1278732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8793BA-5B3A-4CC3-D6C9-2F811BC4F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6706" y="1280307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A644AD-C713-FC32-D777-91F97558B6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7604" y="1281665"/>
            <a:ext cx="1524000" cy="152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671A21-378F-27AE-82A3-35DABA7127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2232" y="1283693"/>
            <a:ext cx="1524000" cy="152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22784A-BDB0-C876-7363-2B5AA67220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9366" y="385822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64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D8BEE54-21B5-03A3-C17D-C59EDD1E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898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>
                <a:latin typeface="ApexNew"/>
              </a:rPr>
              <a:t>Umgehend Maßnahmen zur Bekämpfung des Klimawandels und seiner Auswirkungen ergreifen. </a:t>
            </a:r>
            <a:endParaRPr lang="de-DE" sz="320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B320260-F6C0-B0EC-F986-D02587C44E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90AE433-4C58-E1DD-85DD-FB2CBF2C5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9856" y="1825625"/>
            <a:ext cx="655394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b="1">
              <a:latin typeface="+mn-lt"/>
            </a:endParaRPr>
          </a:p>
          <a:p>
            <a:pPr marL="0" indent="0">
              <a:buNone/>
            </a:pPr>
            <a:r>
              <a:rPr lang="de-DE" b="1">
                <a:latin typeface="+mn-lt"/>
              </a:rPr>
              <a:t>Weltweit</a:t>
            </a:r>
          </a:p>
          <a:p>
            <a:r>
              <a:rPr lang="de-DE">
                <a:latin typeface="+mn-lt"/>
              </a:rPr>
              <a:t>Klimaabkommen von Paris (2015)</a:t>
            </a:r>
          </a:p>
          <a:p>
            <a:pPr lvl="1"/>
            <a:r>
              <a:rPr lang="de-DE">
                <a:latin typeface="+mn-lt"/>
              </a:rPr>
              <a:t>Ziel: Begrenzung der globalen Erwärmung auf 1,5 °C </a:t>
            </a:r>
          </a:p>
          <a:p>
            <a:pPr lvl="1"/>
            <a:r>
              <a:rPr lang="de-DE">
                <a:latin typeface="+mn-lt"/>
              </a:rPr>
              <a:t>erfordert Klimaneutralität bis 2050</a:t>
            </a:r>
          </a:p>
          <a:p>
            <a:r>
              <a:rPr lang="de-DE" sz="2000">
                <a:latin typeface="+mn-lt"/>
              </a:rPr>
              <a:t>Mehr Geld für Entwicklungsländer benötigt</a:t>
            </a:r>
            <a:endParaRPr lang="de-DE" b="1">
              <a:latin typeface="+mn-lt"/>
            </a:endParaRPr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r>
              <a:rPr lang="de-DE">
                <a:latin typeface="+mn-lt"/>
              </a:rPr>
              <a:t>In 2020: 40% Rückgang der Emissionen erreicht</a:t>
            </a:r>
          </a:p>
          <a:p>
            <a:r>
              <a:rPr lang="de-DE">
                <a:latin typeface="+mn-lt"/>
              </a:rPr>
              <a:t>Ziel: Klimaneutralität bis 2045</a:t>
            </a:r>
          </a:p>
          <a:p>
            <a:r>
              <a:rPr lang="de-DE">
                <a:latin typeface="+mn-lt"/>
              </a:rPr>
              <a:t>Gehört zu größten Geldgerbern für internationalen Klimaschutz </a:t>
            </a:r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2023, Bundesregierung 2021 &amp; 2023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4593435-1D2B-D786-EDD0-0CEED0FDC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2164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6B2BE42-18E5-FA89-BA95-91D7B2F6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29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B7A99-D8E4-EEDF-95CB-26235003E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382" y="3261590"/>
            <a:ext cx="1835727" cy="1835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B0AF31-146C-E82C-83CC-3CFEE0E3F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214" y="3429679"/>
            <a:ext cx="1835727" cy="18357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AFB3BF-152A-032D-9E4F-D46795A70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8302" y="1402433"/>
            <a:ext cx="1824181" cy="182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88DC8E-4B08-4730-D7F4-768E649EB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759" y="1407866"/>
            <a:ext cx="1824181" cy="182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9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6C4F4A1-45B1-6E35-EE66-084388C6A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CF547-F089-3433-6EAC-4B6829F6E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393" y="3379396"/>
            <a:ext cx="1697277" cy="17187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97C3D7-3A2D-6763-A611-04ADEC9E6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325" y="3374336"/>
            <a:ext cx="1691045" cy="17171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BF126A-ADBD-6E92-DA6F-A48E527EA1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7089" y="3379396"/>
            <a:ext cx="1701777" cy="1718742"/>
          </a:xfrm>
          <a:prstGeom prst="rect">
            <a:avLst/>
          </a:prstGeom>
        </p:spPr>
      </p:pic>
      <p:pic>
        <p:nvPicPr>
          <p:cNvPr id="3" name="Grafik 2" descr="Ein Bild, das Kreis, Symbol, Farbigkeit enthält.&#10;&#10;Beschreibung automatisch generiert.">
            <a:extLst>
              <a:ext uri="{FF2B5EF4-FFF2-40B4-BE49-F238E27FC236}">
                <a16:creationId xmlns:a16="http://schemas.microsoft.com/office/drawing/2014/main" id="{0A5495FB-3C8C-DDB1-CBD9-CE8684D081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8635" y="1189022"/>
            <a:ext cx="1524000" cy="1524000"/>
          </a:xfrm>
          <a:prstGeom prst="rect">
            <a:avLst/>
          </a:prstGeom>
        </p:spPr>
      </p:pic>
      <p:pic>
        <p:nvPicPr>
          <p:cNvPr id="7" name="Grafik 6" descr="Ein Bild, das Kreis, Puder, Kunst enthält.&#10;&#10;Beschreibung automatisch generiert.">
            <a:extLst>
              <a:ext uri="{FF2B5EF4-FFF2-40B4-BE49-F238E27FC236}">
                <a16:creationId xmlns:a16="http://schemas.microsoft.com/office/drawing/2014/main" id="{F197994F-09C3-D9E6-24A0-EF80C4137B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8502" y="1189022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6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E12ECB6E-F78F-F6CD-182E-B481FEC72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77"/>
            <a:ext cx="10515600" cy="1526478"/>
          </a:xfrm>
        </p:spPr>
        <p:txBody>
          <a:bodyPr>
            <a:noAutofit/>
          </a:bodyPr>
          <a:lstStyle/>
          <a:p>
            <a:r>
              <a:rPr lang="de-DE" sz="2400" err="1">
                <a:latin typeface="ApexNew"/>
              </a:rPr>
              <a:t>Landökosysteme</a:t>
            </a:r>
            <a:r>
              <a:rPr lang="de-DE" sz="2400">
                <a:latin typeface="ApexNew"/>
              </a:rPr>
              <a:t> schützen, wiederherstellen und ihre nachhaltige Nutzung fördern, Wälder nachhaltig bewirtschaften, </a:t>
            </a:r>
            <a:r>
              <a:rPr lang="de-DE" sz="2400" err="1">
                <a:latin typeface="ApexNew"/>
              </a:rPr>
              <a:t>Wüstenbildung</a:t>
            </a:r>
            <a:r>
              <a:rPr lang="de-DE" sz="2400">
                <a:latin typeface="ApexNew"/>
              </a:rPr>
              <a:t> bekämpfen, Bodendegradation beenden und umkehren und dem Verlust der Biodiversität ein Ende setzen. </a:t>
            </a:r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DC14864-DFC9-A2D9-93CC-DCE3326F64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648284FE-76A4-C2D4-372C-3AA435873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7888" y="1825625"/>
            <a:ext cx="626591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>
              <a:buNone/>
            </a:pPr>
            <a:r>
              <a:rPr lang="de-DE" sz="2000" b="1">
                <a:latin typeface="+mn-lt"/>
              </a:rPr>
              <a:t>Weltweit</a:t>
            </a:r>
          </a:p>
          <a:p>
            <a:r>
              <a:rPr lang="de-DE" sz="2000">
                <a:latin typeface="+mn-lt"/>
              </a:rPr>
              <a:t>derzeit erleben wir das größte Artensterben seit dem Zeitalter der Dinosaurier</a:t>
            </a:r>
          </a:p>
          <a:p>
            <a:r>
              <a:rPr lang="de-DE">
                <a:latin typeface="+mn-lt"/>
              </a:rPr>
              <a:t>Verlust von gesundem Boden und Waldfläche alarmierend</a:t>
            </a:r>
          </a:p>
          <a:p>
            <a:r>
              <a:rPr lang="de-DE" sz="2000">
                <a:latin typeface="+mn-lt"/>
              </a:rPr>
              <a:t>neue globale Abkommen sollen mehr Ökosysteme unter Schutz stellen und Artenvielfalt (Biodiversität) bewahren</a:t>
            </a:r>
          </a:p>
          <a:p>
            <a:pPr marL="0" indent="0">
              <a:buNone/>
            </a:pPr>
            <a:endParaRPr lang="de-DE" sz="2000" b="1">
              <a:latin typeface="+mn-lt"/>
            </a:endParaRPr>
          </a:p>
          <a:p>
            <a:pPr marL="0" indent="0" algn="r">
              <a:buNone/>
            </a:pPr>
            <a:endParaRPr lang="de-DE" sz="1600">
              <a:latin typeface="+mn-lt"/>
            </a:endParaRPr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</a:t>
            </a:r>
          </a:p>
          <a:p>
            <a:endParaRPr lang="de-DE" sz="2000">
              <a:latin typeface="+mn-lt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5717A62-C9C4-3352-F6EF-A5644A57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5E7E42-EB4C-4E40-DB57-E664B869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31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73C8DB-1CFF-0B3F-FE16-394459A1D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572" y="3810000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D7A713-55D2-49DA-74AF-D18D3BB19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321" y="1264567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99BF17-1F31-7F16-C133-692E71620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4982" y="1202426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6B55B3-D7E4-7DD6-57A0-F13DF7214F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9772" y="1264227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607C15-066C-A878-208D-13F8BD9E72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2928" y="38100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42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2456899-9427-00B5-D7EE-BBFDE0AC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9356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>
                <a:latin typeface="ApexNew"/>
              </a:rPr>
              <a:t>Geschlechtergleichstellung erreichen und alle Frauen und </a:t>
            </a:r>
            <a:r>
              <a:rPr lang="de-DE" sz="3200" err="1">
                <a:latin typeface="ApexNew"/>
              </a:rPr>
              <a:t>Mädchen</a:t>
            </a:r>
            <a:r>
              <a:rPr lang="de-DE" sz="3200">
                <a:latin typeface="ApexNew"/>
              </a:rPr>
              <a:t> zur Selbstbestimmung </a:t>
            </a:r>
            <a:r>
              <a:rPr lang="de-DE" sz="3200" err="1">
                <a:latin typeface="ApexNew"/>
              </a:rPr>
              <a:t>befähigen</a:t>
            </a:r>
            <a:r>
              <a:rPr lang="de-DE" sz="3200">
                <a:latin typeface="ApexNew"/>
              </a:rPr>
              <a:t>. </a:t>
            </a:r>
            <a:endParaRPr lang="de-DE" sz="36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0079C8B-38EE-FE6B-D73D-DA63519431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C917EA8-67CE-B70E-47B8-824558850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896" y="1825625"/>
            <a:ext cx="6193904" cy="4351338"/>
          </a:xfrm>
        </p:spPr>
        <p:txBody>
          <a:bodyPr/>
          <a:lstStyle/>
          <a:p>
            <a:pPr marL="0" indent="0">
              <a:buNone/>
            </a:pPr>
            <a:endParaRPr lang="de-DE" sz="1800">
              <a:effectLst/>
              <a:latin typeface="ApexNew"/>
            </a:endParaRPr>
          </a:p>
          <a:p>
            <a:pPr marL="0" indent="0">
              <a:buNone/>
            </a:pPr>
            <a:r>
              <a:rPr lang="de-DE" b="1">
                <a:latin typeface="ApexNew"/>
              </a:rPr>
              <a:t>Weltweit</a:t>
            </a:r>
          </a:p>
          <a:p>
            <a:r>
              <a:rPr lang="de-DE">
                <a:latin typeface="ApexNew"/>
              </a:rPr>
              <a:t>1/5 jungen Frauen wird vor ihrem 18. Geburtstag verheiratet (2022)</a:t>
            </a:r>
          </a:p>
          <a:p>
            <a:r>
              <a:rPr lang="de-DE">
                <a:latin typeface="ApexNew"/>
              </a:rPr>
              <a:t>Aussicht 2030</a:t>
            </a:r>
          </a:p>
          <a:p>
            <a:pPr lvl="1"/>
            <a:r>
              <a:rPr lang="de-DE">
                <a:latin typeface="ApexNew"/>
              </a:rPr>
              <a:t>erst in 286 Jahren weltweit alle Gesetze abgeschafft die Frauen benachteiligen</a:t>
            </a:r>
            <a:endParaRPr lang="de-DE">
              <a:effectLst/>
              <a:latin typeface="ApexNew"/>
            </a:endParaRPr>
          </a:p>
          <a:p>
            <a:pPr marL="0" indent="0">
              <a:buNone/>
            </a:pPr>
            <a:r>
              <a:rPr lang="de-DE" b="1">
                <a:effectLst/>
                <a:latin typeface="KlavikaBasic"/>
              </a:rPr>
              <a:t>Deutschland</a:t>
            </a:r>
          </a:p>
          <a:p>
            <a:r>
              <a:rPr lang="de-DE">
                <a:effectLst/>
                <a:latin typeface="KlavikaBasic"/>
              </a:rPr>
              <a:t>Frauen verdienen etwa 18 % Prozent weniger als </a:t>
            </a:r>
            <a:r>
              <a:rPr lang="de-DE" err="1">
                <a:effectLst/>
                <a:latin typeface="KlavikaBasic"/>
              </a:rPr>
              <a:t>Männer</a:t>
            </a:r>
            <a:r>
              <a:rPr lang="de-DE">
                <a:effectLst/>
                <a:latin typeface="KlavikaBasic"/>
              </a:rPr>
              <a:t> (2021)</a:t>
            </a:r>
            <a:endParaRPr lang="de-DE"/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2023, Bundesregierung 2021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4A5A0DF-F7AE-98E6-175E-829D86262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012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CF4F4FE-CA61-E2E4-762C-FB43F2AB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33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7F74AA-63B4-BA2F-2855-8FB5BC830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691" y="1402521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E5A0FF-2DD7-C138-D6ED-05BC7B3C2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593" y="4026544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C946E6-01A7-E615-DFED-BA6737248D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930" y="4032316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89DD3C-7583-4FCD-4CDD-C8B343C21F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4729" y="4030619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E29A47-FCC8-DA62-C628-535674B63A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8313" y="1402521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A25156-8A24-2D37-B2A8-45CAD936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0879" y="1453117"/>
            <a:ext cx="1524000" cy="152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62FBA3-BF72-B47C-B3E5-3F566B9982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8625" y="403087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98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39B3E2D-CCAB-A05F-906E-CF06AB30D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60" y="555898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>
                <a:latin typeface="ApexNew"/>
              </a:rPr>
              <a:t>Nachhaltige Konsum- und Produktionsmuster sicherstellen. </a:t>
            </a:r>
            <a:endParaRPr lang="de-DE" sz="32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7B75D63-D9C4-C258-F40D-4EC71E2F69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5046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52FF647-72C1-ED41-3D84-9BFBB98E7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3872" y="1825625"/>
            <a:ext cx="64099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b="1">
              <a:latin typeface="+mn-lt"/>
            </a:endParaRPr>
          </a:p>
          <a:p>
            <a:pPr marL="0" indent="0">
              <a:buNone/>
            </a:pPr>
            <a:r>
              <a:rPr lang="de-DE" b="1">
                <a:latin typeface="+mn-lt"/>
              </a:rPr>
              <a:t>Weltweit</a:t>
            </a:r>
          </a:p>
          <a:p>
            <a:r>
              <a:rPr lang="de-DE">
                <a:latin typeface="+mn-lt"/>
              </a:rPr>
              <a:t>Lä</a:t>
            </a:r>
            <a:r>
              <a:rPr lang="de-DE" sz="2000">
                <a:latin typeface="+mn-lt"/>
              </a:rPr>
              <a:t>nder mit hohem Einkommen belasten die Umwelt 10x stärker als Länder mit niedrigem Einkommen</a:t>
            </a:r>
          </a:p>
          <a:p>
            <a:r>
              <a:rPr lang="de-DE">
                <a:latin typeface="+mn-lt"/>
              </a:rPr>
              <a:t>Verschwendung und Verlust von Nahrungsmittel in 2019: </a:t>
            </a:r>
            <a:r>
              <a:rPr lang="de-DE" sz="2000">
                <a:latin typeface="+mn-lt"/>
              </a:rPr>
              <a:t>120 kg pro Kopf</a:t>
            </a:r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r>
              <a:rPr lang="de-DE">
                <a:latin typeface="+mn-lt"/>
              </a:rPr>
              <a:t>Lieferkettengesetz</a:t>
            </a:r>
          </a:p>
          <a:p>
            <a:r>
              <a:rPr lang="de-DE">
                <a:latin typeface="+mn-lt"/>
              </a:rPr>
              <a:t>Fokus auf Kreislaufwirtschaft und klimaneutrale Konzepte für die Industrie</a:t>
            </a:r>
          </a:p>
          <a:p>
            <a:pPr marL="0" indent="0" algn="r">
              <a:buNone/>
            </a:pPr>
            <a:r>
              <a:rPr lang="de-DE" sz="1400">
                <a:latin typeface="+mn-lt"/>
              </a:rPr>
              <a:t>Quelle: UN 2023, Bundesregierung 2021, BMZ 2023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15AA414-7056-B318-527C-A39A66B2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154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A9374D1-BFD6-983E-A140-AEF6E770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35</a:t>
            </a:fld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D5AC40-9B07-1F39-F8B5-53980A455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911" y="3671793"/>
            <a:ext cx="1524000" cy="1524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BBF025-88B8-5505-6E24-3E4C4E403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963" y="3733257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5CAD5E-0347-4F75-6F8B-86428EE09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352" y="1257097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220D7C-338F-AD1C-C1AB-2E299C5722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6344" y="1307693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A75BC6-FF31-1519-74ED-1ADF20DC68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1088" y="1257097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93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C1DE2C8-6088-9B3C-9502-7AC6C473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>
                <a:latin typeface="ApexNew"/>
              </a:rPr>
              <a:t>Umsetzungsmittel stärken und die Globale Partnerschaft für nachhaltige Entwicklung* mit neuem Leben erfüllen. </a:t>
            </a:r>
            <a:endParaRPr lang="de-DE" sz="36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8B19F60D-7E23-C0A9-3E89-011785A370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132856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795391A-8B73-F655-A5EF-9665498075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3872" y="1812758"/>
            <a:ext cx="6409928" cy="453724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b="1">
              <a:latin typeface="+mn-lt"/>
            </a:endParaRPr>
          </a:p>
          <a:p>
            <a:pPr marL="0" indent="0" algn="ctr">
              <a:buNone/>
            </a:pPr>
            <a:r>
              <a:rPr lang="de-DE">
                <a:latin typeface="+mn-lt"/>
              </a:rPr>
              <a:t>Die Ziele können nur gemeinsam geschafft werden.</a:t>
            </a:r>
          </a:p>
          <a:p>
            <a:pPr marL="0" indent="0" algn="ctr">
              <a:buNone/>
            </a:pPr>
            <a:r>
              <a:rPr lang="de-DE" i="1">
                <a:latin typeface="+mn-lt"/>
              </a:rPr>
              <a:t>„</a:t>
            </a:r>
            <a:r>
              <a:rPr lang="de-DE" i="1" err="1">
                <a:latin typeface="+mn-lt"/>
              </a:rPr>
              <a:t>Leave</a:t>
            </a:r>
            <a:r>
              <a:rPr lang="de-DE" i="1">
                <a:latin typeface="+mn-lt"/>
              </a:rPr>
              <a:t> </a:t>
            </a:r>
            <a:r>
              <a:rPr lang="de-DE" i="1" err="1">
                <a:latin typeface="+mn-lt"/>
              </a:rPr>
              <a:t>no</a:t>
            </a:r>
            <a:r>
              <a:rPr lang="de-DE" i="1">
                <a:latin typeface="+mn-lt"/>
              </a:rPr>
              <a:t> </a:t>
            </a:r>
            <a:r>
              <a:rPr lang="de-DE" i="1" err="1">
                <a:latin typeface="+mn-lt"/>
              </a:rPr>
              <a:t>one</a:t>
            </a:r>
            <a:r>
              <a:rPr lang="de-DE" i="1">
                <a:latin typeface="+mn-lt"/>
              </a:rPr>
              <a:t> </a:t>
            </a:r>
            <a:r>
              <a:rPr lang="de-DE" i="1" err="1">
                <a:latin typeface="+mn-lt"/>
              </a:rPr>
              <a:t>behind</a:t>
            </a:r>
            <a:r>
              <a:rPr lang="de-DE" i="1">
                <a:latin typeface="+mn-lt"/>
              </a:rPr>
              <a:t>“</a:t>
            </a:r>
          </a:p>
          <a:p>
            <a:pPr marL="0" indent="0">
              <a:buNone/>
            </a:pPr>
            <a:endParaRPr lang="de-DE" b="1">
              <a:latin typeface="+mn-lt"/>
            </a:endParaRPr>
          </a:p>
          <a:p>
            <a:pPr marL="0" indent="0">
              <a:buNone/>
            </a:pPr>
            <a:r>
              <a:rPr lang="de-DE" b="1">
                <a:latin typeface="+mn-lt"/>
              </a:rPr>
              <a:t>Fehlende finanzielle Ressourcen</a:t>
            </a:r>
          </a:p>
          <a:p>
            <a:r>
              <a:rPr lang="de-DE">
                <a:latin typeface="+mn-lt"/>
              </a:rPr>
              <a:t>37 der 69 ärmsten Länder der Welt bereits überschuldet oder gefährdet</a:t>
            </a:r>
          </a:p>
          <a:p>
            <a:r>
              <a:rPr lang="de-DE">
                <a:latin typeface="+mn-lt"/>
              </a:rPr>
              <a:t>Nicht genügend Öffentliche Entwicklungsgelder</a:t>
            </a:r>
          </a:p>
          <a:p>
            <a:pPr marL="0" indent="0">
              <a:buNone/>
            </a:pPr>
            <a:r>
              <a:rPr lang="de-DE" b="1">
                <a:latin typeface="+mn-lt"/>
              </a:rPr>
              <a:t>Deutschland</a:t>
            </a:r>
          </a:p>
          <a:p>
            <a:r>
              <a:rPr lang="de-DE">
                <a:latin typeface="+mn-lt"/>
              </a:rPr>
              <a:t>Zweitgrößter Geber von Entwicklungsgeldern weltweit</a:t>
            </a:r>
          </a:p>
          <a:p>
            <a:pPr marL="457200" lvl="1" indent="0" algn="r">
              <a:buNone/>
            </a:pPr>
            <a:r>
              <a:rPr lang="de-DE" sz="1400">
                <a:latin typeface="+mn-lt"/>
              </a:rPr>
              <a:t>Quelle: UN 2023, BMZ 2021, OECD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6E79B32-723F-3A28-8CC8-C6676104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9094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reenshot, Schrift, Marke enthält.&#10;&#10;Automatisch generierte Beschreibung">
            <a:extLst>
              <a:ext uri="{FF2B5EF4-FFF2-40B4-BE49-F238E27FC236}">
                <a16:creationId xmlns:a16="http://schemas.microsoft.com/office/drawing/2014/main" id="{D3B03ADA-C2B4-005A-DBAD-DC08ED5FD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86" y="211679"/>
            <a:ext cx="10225136" cy="6616264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3972F9-6631-9DFE-A5F7-9535932F4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75819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D1C5F-F2D9-D3D5-A10F-9D8C3540D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de-DE">
                <a:latin typeface="+mn-lt"/>
              </a:rPr>
              <a:t>Weiterführende Fragen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6F38E7-CA1B-1474-7500-F8A10D77C3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226352" cy="4351338"/>
          </a:xfrm>
        </p:spPr>
        <p:txBody>
          <a:bodyPr anchor="ctr"/>
          <a:lstStyle/>
          <a:p>
            <a:pPr algn="l" rtl="0" fontAlgn="base">
              <a:lnSpc>
                <a:spcPct val="150000"/>
              </a:lnSpc>
            </a:pPr>
            <a:r>
              <a:rPr lang="de-DE" b="0" i="0" u="none" strike="noStrike" dirty="0">
                <a:effectLst/>
                <a:latin typeface="Calibri"/>
                <a:ea typeface="Apex New Book"/>
                <a:cs typeface="Calibri"/>
              </a:rPr>
              <a:t>Welche Ziele sind euch am meisten in Erinnerung geblieben? </a:t>
            </a:r>
          </a:p>
          <a:p>
            <a:pPr algn="l" rtl="0" fontAlgn="base">
              <a:lnSpc>
                <a:spcPct val="150000"/>
              </a:lnSpc>
            </a:pPr>
            <a:r>
              <a:rPr lang="de-DE" b="0" i="0" u="none" strike="noStrike" dirty="0">
                <a:effectLst/>
                <a:latin typeface="Calibri"/>
                <a:ea typeface="Apex New Book"/>
                <a:cs typeface="Calibri"/>
              </a:rPr>
              <a:t>Welches SDG ist eurer Meinung nach am wichtigsten? Warum? </a:t>
            </a:r>
          </a:p>
          <a:p>
            <a:pPr algn="l" rtl="0" fontAlgn="base">
              <a:lnSpc>
                <a:spcPct val="150000"/>
              </a:lnSpc>
            </a:pPr>
            <a:r>
              <a:rPr lang="de-DE" b="0" i="0" u="none" strike="noStrike" dirty="0">
                <a:effectLst/>
                <a:latin typeface="Calibri"/>
                <a:ea typeface="Apex New Book"/>
                <a:cs typeface="Calibri"/>
              </a:rPr>
              <a:t>Fallen euch neben den 17 Zielen noch andere Ziele ein, die dazugehören sollten? </a:t>
            </a:r>
          </a:p>
          <a:p>
            <a:pPr fontAlgn="base">
              <a:lnSpc>
                <a:spcPct val="150000"/>
              </a:lnSpc>
            </a:pPr>
            <a:r>
              <a:rPr lang="de-DE" dirty="0">
                <a:latin typeface="Calibri"/>
                <a:ea typeface="Apex New Book"/>
                <a:cs typeface="Calibri"/>
              </a:rPr>
              <a:t>Nennt die</a:t>
            </a:r>
            <a:r>
              <a:rPr lang="de-DE" b="0" i="0" u="none" strike="noStrike" dirty="0">
                <a:effectLst/>
                <a:latin typeface="Calibri"/>
                <a:ea typeface="Apex New Book"/>
                <a:cs typeface="Calibri"/>
              </a:rPr>
              <a:t> 5 Dimensionen aus dem Erklärungsvideo</a:t>
            </a:r>
            <a:endParaRPr lang="de-DE" dirty="0">
              <a:latin typeface="WordVisiCarriageReturn_MSFontService"/>
              <a:ea typeface="Apex New Book"/>
            </a:endParaRPr>
          </a:p>
          <a:p>
            <a:pPr algn="l" rtl="0" fontAlgn="base">
              <a:lnSpc>
                <a:spcPct val="150000"/>
              </a:lnSpc>
            </a:pPr>
            <a:r>
              <a:rPr lang="de-DE" b="0" i="0" u="none" strike="noStrike" dirty="0">
                <a:effectLst/>
                <a:latin typeface="Calibri"/>
                <a:ea typeface="Apex New Book"/>
                <a:cs typeface="Calibri"/>
              </a:rPr>
              <a:t>Was denkt ihr über die SDGs? Könnt ihr euch vorstellen, dass es an den Zielen auch Kritik gibt? </a:t>
            </a:r>
          </a:p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F02A06-C652-A05F-2B06-D70D343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5414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EEFA3-2010-A0EC-3F80-95CA44330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+mn-lt"/>
              </a:rPr>
              <a:t>Prinzipien der Entwicklungszusammenarbeit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A01B96-543F-71E5-9F2C-B7A6758C5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1067" y="4626883"/>
            <a:ext cx="5092709" cy="172946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de-DE" b="1">
                <a:latin typeface="+mn-lt"/>
              </a:rPr>
              <a:t> Inclusive Partnerships:</a:t>
            </a:r>
            <a:br>
              <a:rPr lang="de-DE" b="1">
                <a:latin typeface="+mn-lt"/>
              </a:rPr>
            </a:br>
            <a:r>
              <a:rPr lang="de-DE">
                <a:latin typeface="+mn-lt"/>
              </a:rPr>
              <a:t>Förderung von </a:t>
            </a:r>
            <a:r>
              <a:rPr lang="de-DE" b="1">
                <a:latin typeface="+mn-lt"/>
              </a:rPr>
              <a:t>‚</a:t>
            </a:r>
            <a:r>
              <a:rPr lang="de-DE">
                <a:latin typeface="+mn-lt"/>
              </a:rPr>
              <a:t>Integrativen Partnerschaften‘ zwischen einer Vielzahl von gesellschaftlichen Akteuren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C40CC2-59A8-397B-B9C2-DA3C6B69A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7559" y="4626883"/>
            <a:ext cx="5409041" cy="15732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de-DE" b="1">
                <a:latin typeface="+mn-lt"/>
              </a:rPr>
              <a:t>Transparency and Mutual </a:t>
            </a:r>
            <a:r>
              <a:rPr lang="de-DE" b="1" err="1">
                <a:latin typeface="+mn-lt"/>
              </a:rPr>
              <a:t>Accountability</a:t>
            </a:r>
            <a:r>
              <a:rPr lang="de-DE" b="1">
                <a:latin typeface="+mn-lt"/>
              </a:rPr>
              <a:t>:</a:t>
            </a:r>
            <a:br>
              <a:rPr lang="de-DE" b="1">
                <a:latin typeface="+mn-lt"/>
              </a:rPr>
            </a:br>
            <a:r>
              <a:rPr lang="de-DE">
                <a:latin typeface="+mn-lt"/>
              </a:rPr>
              <a:t>Gemeinsame Verpflichtung der Länder und Entwicklungspartner zu </a:t>
            </a:r>
            <a:r>
              <a:rPr lang="de-DE" b="1">
                <a:latin typeface="+mn-lt"/>
              </a:rPr>
              <a:t>‚</a:t>
            </a:r>
            <a:r>
              <a:rPr lang="de-DE">
                <a:latin typeface="+mn-lt"/>
              </a:rPr>
              <a:t>Transparenz und gegenseitiger Rechenschaftspflicht‘</a:t>
            </a:r>
          </a:p>
          <a:p>
            <a:pPr marL="457200" indent="-457200">
              <a:buFont typeface="+mj-lt"/>
              <a:buAutoNum type="arabicPeriod" startAt="4"/>
            </a:pPr>
            <a:endParaRPr lang="de-DE">
              <a:latin typeface="+mn-lt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3D036F1-6562-E496-2B4B-5BC2E01F1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39</a:t>
            </a:fld>
            <a:endParaRPr lang="de-DE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118D965-7F2C-FFF3-DB57-697490A7E2FC}"/>
              </a:ext>
            </a:extLst>
          </p:cNvPr>
          <p:cNvSpPr txBox="1">
            <a:spLocks/>
          </p:cNvSpPr>
          <p:nvPr/>
        </p:nvSpPr>
        <p:spPr>
          <a:xfrm>
            <a:off x="695400" y="3016251"/>
            <a:ext cx="5324400" cy="145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itchFamily="2" charset="2"/>
              <a:buChar char="-"/>
              <a:defRPr sz="18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de-DE" b="1">
                <a:latin typeface="+mn-lt"/>
              </a:rPr>
              <a:t>Country Ownership</a:t>
            </a:r>
            <a:r>
              <a:rPr lang="de-DE">
                <a:latin typeface="+mn-lt"/>
              </a:rPr>
              <a:t>:</a:t>
            </a:r>
            <a:br>
              <a:rPr lang="de-DE">
                <a:latin typeface="+mn-lt"/>
              </a:rPr>
            </a:br>
            <a:r>
              <a:rPr lang="de-DE">
                <a:latin typeface="+mn-lt"/>
              </a:rPr>
              <a:t>‚Eigenverantwortung des Landes‘ bei der Setzung von Prioritäten der nationalen Entwicklung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DBFC8BD1-AEB3-FEF1-DC5A-956C8DFB269A}"/>
              </a:ext>
            </a:extLst>
          </p:cNvPr>
          <p:cNvSpPr txBox="1">
            <a:spLocks/>
          </p:cNvSpPr>
          <p:nvPr/>
        </p:nvSpPr>
        <p:spPr>
          <a:xfrm>
            <a:off x="6096000" y="3016251"/>
            <a:ext cx="5257800" cy="145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itchFamily="2" charset="2"/>
              <a:buChar char="-"/>
              <a:defRPr sz="18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de-DE" b="1">
                <a:latin typeface="+mn-lt"/>
              </a:rPr>
              <a:t>Focus on </a:t>
            </a:r>
            <a:r>
              <a:rPr lang="de-DE" b="1" err="1">
                <a:latin typeface="+mn-lt"/>
              </a:rPr>
              <a:t>Results</a:t>
            </a:r>
            <a:r>
              <a:rPr lang="de-DE" b="1">
                <a:latin typeface="+mn-lt"/>
              </a:rPr>
              <a:t>:</a:t>
            </a:r>
            <a:br>
              <a:rPr lang="de-DE" b="1">
                <a:latin typeface="+mn-lt"/>
              </a:rPr>
            </a:br>
            <a:r>
              <a:rPr lang="de-DE" b="1">
                <a:latin typeface="+mn-lt"/>
              </a:rPr>
              <a:t>‚</a:t>
            </a:r>
            <a:r>
              <a:rPr lang="de-DE">
                <a:latin typeface="+mn-lt"/>
              </a:rPr>
              <a:t>Konzentration auf Ergebnisse‘ und ihre Messung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BDF2520-58E7-23FA-E6C5-355D880989C9}"/>
              </a:ext>
            </a:extLst>
          </p:cNvPr>
          <p:cNvSpPr txBox="1"/>
          <p:nvPr/>
        </p:nvSpPr>
        <p:spPr>
          <a:xfrm>
            <a:off x="1055440" y="1690688"/>
            <a:ext cx="99371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/>
              <a:t>Global Partnership </a:t>
            </a:r>
            <a:r>
              <a:rPr lang="de-DE" sz="2000" i="1" err="1"/>
              <a:t>for</a:t>
            </a:r>
            <a:r>
              <a:rPr lang="de-DE" sz="2000" i="1"/>
              <a:t> </a:t>
            </a:r>
            <a:r>
              <a:rPr lang="de-DE" sz="2000" i="1" err="1"/>
              <a:t>Effective</a:t>
            </a:r>
            <a:r>
              <a:rPr lang="de-DE" sz="2000" i="1"/>
              <a:t> Development Co-operation (GPEDC)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sz="2000">
                <a:latin typeface="Calibri" panose="020F0502020204030204" pitchFamily="34" charset="0"/>
              </a:rPr>
              <a:t>Ziel: Stärkung der globalen Entwicklungspartnerschaft zur Erreichung der SDGs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sz="2000">
                <a:latin typeface="Calibri" panose="020F0502020204030204" pitchFamily="34" charset="0"/>
              </a:rPr>
              <a:t>Festlegung von Prinzipien für eine wirksamere Entwicklungszusammenarbeit:</a:t>
            </a:r>
          </a:p>
          <a:p>
            <a:pPr marL="285750" indent="-285750">
              <a:buFont typeface="Wingdings" pitchFamily="2" charset="2"/>
              <a:buChar char="§"/>
            </a:pPr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4757E56-651D-BD12-2B78-A4404D336D16}"/>
              </a:ext>
            </a:extLst>
          </p:cNvPr>
          <p:cNvSpPr txBox="1"/>
          <p:nvPr/>
        </p:nvSpPr>
        <p:spPr>
          <a:xfrm>
            <a:off x="6799122" y="6330858"/>
            <a:ext cx="417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/>
              <a:t>Quelle: UNDP</a:t>
            </a:r>
          </a:p>
        </p:txBody>
      </p:sp>
    </p:spTree>
    <p:extLst>
      <p:ext uri="{BB962C8B-B14F-4D97-AF65-F5344CB8AC3E}">
        <p14:creationId xmlns:p14="http://schemas.microsoft.com/office/powerpoint/2010/main" val="302560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555946F-6E15-5FE6-313D-2CE77828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7286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 dirty="0">
                <a:latin typeface="ApexNew"/>
              </a:rPr>
              <a:t>Verfügbarkeit und nachhaltige Bewirtschaftung von Wasser und </a:t>
            </a:r>
            <a:r>
              <a:rPr lang="de-DE" sz="3200" dirty="0" err="1">
                <a:latin typeface="ApexNew"/>
              </a:rPr>
              <a:t>Sanitärversorgung</a:t>
            </a:r>
            <a:r>
              <a:rPr lang="de-DE" sz="3200" dirty="0">
                <a:latin typeface="ApexNew"/>
              </a:rPr>
              <a:t> </a:t>
            </a:r>
            <a:r>
              <a:rPr lang="de-DE" sz="3200" dirty="0" err="1">
                <a:latin typeface="ApexNew"/>
              </a:rPr>
              <a:t>für</a:t>
            </a:r>
            <a:r>
              <a:rPr lang="de-DE" sz="3200" dirty="0">
                <a:latin typeface="ApexNew"/>
              </a:rPr>
              <a:t> alle gewährleisten. </a:t>
            </a:r>
            <a:endParaRPr lang="de-DE" sz="3600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28FA5F97-5959-44F3-FA6E-5A36BA5C96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1988840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43D7AC-D08B-4A2D-B317-165F81B3C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1864" y="1988839"/>
            <a:ext cx="6481936" cy="41881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b="1" dirty="0">
                <a:latin typeface="KlavikaBasic"/>
              </a:rPr>
              <a:t>Weltweit (Stand 2022)</a:t>
            </a:r>
          </a:p>
          <a:p>
            <a:r>
              <a:rPr lang="de-DE" dirty="0">
                <a:latin typeface="KlavikaBasic"/>
              </a:rPr>
              <a:t>2,2 Milliarden ohne sicheres Trinkwasser</a:t>
            </a:r>
          </a:p>
          <a:p>
            <a:r>
              <a:rPr lang="de-DE" dirty="0">
                <a:latin typeface="KlavikaBasic"/>
              </a:rPr>
              <a:t>3,5 Milliarden ohne sichere Sanitäranlagen</a:t>
            </a:r>
          </a:p>
          <a:p>
            <a:r>
              <a:rPr lang="de-DE" dirty="0">
                <a:latin typeface="KlavikaBasic"/>
              </a:rPr>
              <a:t>2,2 Milliarden ohne einfache Möglichkeit zum Händewaschen mit Seife</a:t>
            </a:r>
          </a:p>
          <a:p>
            <a:pPr marL="0" indent="0">
              <a:buNone/>
            </a:pPr>
            <a:endParaRPr lang="de-DE" b="1">
              <a:latin typeface="KlavikaBasic"/>
            </a:endParaRPr>
          </a:p>
          <a:p>
            <a:pPr marL="0" indent="0">
              <a:buNone/>
            </a:pPr>
            <a:r>
              <a:rPr lang="de-DE" b="1" dirty="0">
                <a:latin typeface="KlavikaBasic"/>
              </a:rPr>
              <a:t>Deutschland</a:t>
            </a:r>
          </a:p>
          <a:p>
            <a:r>
              <a:rPr lang="de-DE" dirty="0">
                <a:latin typeface="KlavikaBasic"/>
              </a:rPr>
              <a:t>Fokus auf Wasserqualität und Schutz von Gewässern</a:t>
            </a:r>
          </a:p>
          <a:p>
            <a:pPr marL="457200" lvl="1" indent="0" algn="r">
              <a:buNone/>
            </a:pPr>
            <a:endParaRPr lang="de-DE" sz="1600">
              <a:latin typeface="+mn-lt"/>
            </a:endParaRPr>
          </a:p>
          <a:p>
            <a:pPr marL="457200" lvl="1" indent="0" algn="r">
              <a:buNone/>
            </a:pPr>
            <a:r>
              <a:rPr lang="de-DE" sz="1400" dirty="0">
                <a:latin typeface="+mn-lt"/>
              </a:rPr>
              <a:t>Quelle: </a:t>
            </a:r>
            <a:r>
              <a:rPr lang="de-DE" sz="1400" dirty="0">
                <a:latin typeface="KlavikaBasic"/>
              </a:rPr>
              <a:t>UN 2023, Bundesregierung 2021</a:t>
            </a:r>
            <a:endParaRPr lang="de-DE" sz="14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A4C502D-E988-EB1F-6202-CB187235A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dirty="0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5889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45259-B93F-6863-791F-11C647B7F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Quellen I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17DF4A6-8855-C14C-B311-9D36BBAEE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8840"/>
            <a:ext cx="10515600" cy="4188123"/>
          </a:xfrm>
        </p:spPr>
        <p:txBody>
          <a:bodyPr>
            <a:normAutofit/>
          </a:bodyPr>
          <a:lstStyle/>
          <a:p>
            <a:pPr marL="0" indent="-648000">
              <a:buNone/>
            </a:pPr>
            <a:r>
              <a:rPr lang="de-DE" sz="1400"/>
              <a:t>Bundesministerium für wirtschaftliche Zusammenarbeit und Entwicklung (BMZ) (2021). Leitfaden „Was ist Official Development Assistance (ODA)?“. Abgerufen am 16.01.2024 unter: </a:t>
            </a:r>
            <a:r>
              <a:rPr lang="de-DE" sz="1400" u="sng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https://www.bmz.de/de/ministerium/zahlen-fakten/oda-zahlen/hintergrund/leitfaden-oda-19206</a:t>
            </a:r>
            <a:endParaRPr lang="de-DE" sz="1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540000">
              <a:buNone/>
            </a:pPr>
            <a:r>
              <a:rPr lang="de-DE" sz="1400"/>
              <a:t>BMZ (2023). Das Lieferkettengesetz. Abgerufen am 16.01.2024 unter: </a:t>
            </a:r>
            <a:r>
              <a:rPr lang="de-DE" sz="1400" u="sng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mz.de/de/themen/lieferkettengesetz?enodia=eyJleHAiOjE3MDUzMzc2NDYsImNvbnRlbnQiOnRydWUsImF1ZCI6ImF1dGgiLCJIb3N0Ijoid3d3LmJtei5kZSIsIlNvdXJjZUlQIjoiMmEwMjo5MDg6MTMxNjo0YTAwOmQ1NWQ6OTEzMTo5MjU2OmU1MjYiLCJDb25maWdJRCI6IjhkYWRjZTEyNWZkMmMzOTMyYjk0M2I1MmU5ZDJjZDY1MDU3NTRlMTYyMjEyYTJjZTFiYjVhZjE1YzBkNGJiZmUifQ==.DR8rQGDRurHLHIMIGzte-p6clDZh58k-Ybce2-JrtSs=</a:t>
            </a:r>
            <a:endParaRPr lang="de-DE" sz="1400" u="sng">
              <a:solidFill>
                <a:srgbClr val="0563C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540000">
              <a:buNone/>
            </a:pPr>
            <a:r>
              <a:rPr lang="de-DE" sz="1400"/>
              <a:t>Bundesregierung (2023). Ein Plan fürs Klima. Abgerufen am 16.01.2024 unter: 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https://www.bundesregierung.de/breg-de/themen/tipps-fuer-verbraucher/klimaschutzgesetz-2197410</a:t>
            </a:r>
            <a:endParaRPr lang="de-DE" sz="1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-540000">
              <a:buNone/>
            </a:pPr>
            <a:r>
              <a:rPr lang="de-DE" sz="1400"/>
              <a:t>Bundesregierung (2021). Bericht </a:t>
            </a:r>
            <a:r>
              <a:rPr lang="de-DE" sz="1400" err="1"/>
              <a:t>über</a:t>
            </a:r>
            <a:r>
              <a:rPr lang="de-DE" sz="1400"/>
              <a:t> die Umsetzung der Agenda 2030 </a:t>
            </a:r>
            <a:r>
              <a:rPr lang="de-DE" sz="1400" err="1"/>
              <a:t>für</a:t>
            </a:r>
            <a:r>
              <a:rPr lang="de-DE" sz="1400"/>
              <a:t> nachhaltige Entwicklung: Freiwilliger Staatenbericht Deutschlands zum HLPF 2021.</a:t>
            </a:r>
            <a:br>
              <a:rPr lang="de-DE" sz="1400"/>
            </a:br>
            <a:r>
              <a:rPr lang="de-DE" sz="1400"/>
              <a:t>Abgerufen am 16.01.2024 unter: </a:t>
            </a:r>
            <a:r>
              <a:rPr lang="de-DE" sz="1400">
                <a:hlinkClick r:id="rId5"/>
              </a:rPr>
              <a:t>https://www.bmz.de/resource/blob/86824/staatenbericht-deutschlands-zum-hlpf-2021.pdf</a:t>
            </a:r>
            <a:endParaRPr lang="de-DE" sz="1400"/>
          </a:p>
          <a:p>
            <a:pPr marL="0" indent="-540000">
              <a:buNone/>
            </a:pPr>
            <a:r>
              <a:rPr lang="de-DE" sz="1400" err="1"/>
              <a:t>Chomba</a:t>
            </a:r>
            <a:r>
              <a:rPr lang="de-DE" sz="1400"/>
              <a:t>, Susan (2022</a:t>
            </a:r>
            <a:r>
              <a:rPr lang="de-DE" sz="1400" b="1"/>
              <a:t>). </a:t>
            </a:r>
            <a:r>
              <a:rPr lang="de-DE" sz="1400">
                <a:solidFill>
                  <a:srgbClr val="1A1919"/>
                </a:solidFill>
              </a:rPr>
              <a:t>3 </a:t>
            </a:r>
            <a:r>
              <a:rPr lang="de-DE" sz="1400" err="1">
                <a:solidFill>
                  <a:srgbClr val="1A1919"/>
                </a:solidFill>
              </a:rPr>
              <a:t>Ways</a:t>
            </a:r>
            <a:r>
              <a:rPr lang="de-DE" sz="1400">
                <a:solidFill>
                  <a:srgbClr val="1A1919"/>
                </a:solidFill>
              </a:rPr>
              <a:t> </a:t>
            </a:r>
            <a:r>
              <a:rPr lang="de-DE" sz="1400" err="1">
                <a:solidFill>
                  <a:srgbClr val="1A1919"/>
                </a:solidFill>
              </a:rPr>
              <a:t>to</a:t>
            </a:r>
            <a:r>
              <a:rPr lang="de-DE" sz="1400">
                <a:solidFill>
                  <a:srgbClr val="1A1919"/>
                </a:solidFill>
              </a:rPr>
              <a:t> Tackle Food Loss and </a:t>
            </a:r>
            <a:r>
              <a:rPr lang="de-DE" sz="1400" err="1">
                <a:solidFill>
                  <a:srgbClr val="1A1919"/>
                </a:solidFill>
              </a:rPr>
              <a:t>Waste</a:t>
            </a:r>
            <a:r>
              <a:rPr lang="de-DE" sz="1400">
                <a:solidFill>
                  <a:srgbClr val="1A1919"/>
                </a:solidFill>
              </a:rPr>
              <a:t> in </a:t>
            </a:r>
            <a:r>
              <a:rPr lang="de-DE" sz="1400" err="1">
                <a:solidFill>
                  <a:srgbClr val="1A1919"/>
                </a:solidFill>
              </a:rPr>
              <a:t>Africa</a:t>
            </a:r>
            <a:r>
              <a:rPr lang="de-DE" sz="1400">
                <a:solidFill>
                  <a:srgbClr val="1A1919"/>
                </a:solidFill>
              </a:rPr>
              <a:t>. </a:t>
            </a:r>
            <a:r>
              <a:rPr lang="de-DE" sz="1400"/>
              <a:t>World Resources Institute. Abgerufen am 16.01.2024 unter: </a:t>
            </a:r>
            <a:r>
              <a:rPr lang="de-DE" sz="1400">
                <a:hlinkClick r:id="rId6"/>
              </a:rPr>
              <a:t>https://www.wri.org/insights/3-ways-reduce-food-loss-waste-africa</a:t>
            </a:r>
            <a:endParaRPr lang="de-DE" sz="14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42D5427-E13D-6345-7E80-EE031BA26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455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45259-B93F-6863-791F-11C647B7F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Quellen II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17DF4A6-8855-C14C-B311-9D36BBAEE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8840"/>
            <a:ext cx="10515600" cy="4188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Destatis (2023). Gut ein Fünftel der Bevölkerung Deutschlands von Armut oder sozialer Ausgrenzung bedroht. Pressemitteilung Nr. 190 vom 16. Mai 2023. </a:t>
            </a:r>
            <a:r>
              <a:rPr lang="de-DE" sz="14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Aberufen</a:t>
            </a:r>
            <a:r>
              <a:rPr lang="de-DE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am 16.01.2024 unter: </a:t>
            </a:r>
            <a:r>
              <a:rPr lang="de-DE" sz="1400" u="sng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https://www.destatis.de/DE/Presse/Pressemitteilungen/2023/05/PD23_190_63.html</a:t>
            </a:r>
            <a:endParaRPr lang="de-DE" sz="1400" u="sng">
              <a:solidFill>
                <a:srgbClr val="0563C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Destatis (</a:t>
            </a:r>
            <a:r>
              <a:rPr lang="de-DE" sz="14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o.D</a:t>
            </a:r>
            <a:r>
              <a:rPr lang="de-DE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.). Indikatoren der UN-Nachhaltigkeitsziele. Abgerufen am 16.01.2024 unter: 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https://sdg-indikatoren.de</a:t>
            </a:r>
            <a:endParaRPr lang="de-DE" sz="1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400"/>
              <a:t>OECD (</a:t>
            </a:r>
            <a:r>
              <a:rPr lang="de-DE" sz="1400" err="1"/>
              <a:t>o.D</a:t>
            </a:r>
            <a:r>
              <a:rPr lang="de-DE" sz="1400"/>
              <a:t>.). Development Co-operation </a:t>
            </a:r>
            <a:r>
              <a:rPr lang="de-DE" sz="1400" err="1"/>
              <a:t>Profiles</a:t>
            </a:r>
            <a:r>
              <a:rPr lang="de-DE" sz="1400"/>
              <a:t>: Germany. Abgerufen am 16.01.2024 unter: </a:t>
            </a:r>
            <a:r>
              <a:rPr lang="de-DE" sz="1400">
                <a:hlinkClick r:id="rId4"/>
              </a:rPr>
              <a:t>https://www.oecd-ilibrary.org/sites/0079f636-en/index.html?itemId=/content/component/0079f636-en</a:t>
            </a:r>
            <a:endParaRPr lang="de-DE" sz="1400"/>
          </a:p>
          <a:p>
            <a:pPr marL="0" indent="0">
              <a:buNone/>
            </a:pP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Transparency International (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o.D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.).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Corruption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Perceptions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Index: Germany. </a:t>
            </a:r>
            <a:r>
              <a:rPr lang="de-DE" sz="1400"/>
              <a:t>Abgerufen am 16.01.2024 unter: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u="sng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https://www.transparency.org/en/cpi/2022/index/deu</a:t>
            </a:r>
            <a:endParaRPr lang="de-DE" sz="1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400"/>
              <a:t>Umweltbundesamt (2023). Erneuerbare Energien in Zahlen. Abgerufen am 16.01.2024 unter: </a:t>
            </a:r>
            <a:r>
              <a:rPr lang="de-DE" sz="1400">
                <a:hlinkClick r:id="rId6"/>
              </a:rPr>
              <a:t>https://www.umweltbundesamt.de/themen/klima-energie/erneuerbare-energien/erneuerbare-energien-in-zahlen#uberblick</a:t>
            </a:r>
            <a:endParaRPr lang="de-DE" sz="1400"/>
          </a:p>
          <a:p>
            <a:pPr marL="0" indent="0">
              <a:buNone/>
            </a:pPr>
            <a:r>
              <a:rPr lang="de-DE" sz="1400"/>
              <a:t>United </a:t>
            </a:r>
            <a:r>
              <a:rPr lang="de-DE" sz="1400" err="1"/>
              <a:t>Nations</a:t>
            </a:r>
            <a:r>
              <a:rPr lang="de-DE" sz="1400"/>
              <a:t> Development Programme (UNDP) (</a:t>
            </a:r>
            <a:r>
              <a:rPr lang="de-DE" sz="1400" err="1"/>
              <a:t>o.D</a:t>
            </a:r>
            <a:r>
              <a:rPr lang="de-DE" sz="1400"/>
              <a:t>.). Global Partnership </a:t>
            </a:r>
            <a:r>
              <a:rPr lang="de-DE" sz="1400" err="1"/>
              <a:t>for</a:t>
            </a:r>
            <a:r>
              <a:rPr lang="de-DE" sz="1400"/>
              <a:t> </a:t>
            </a:r>
            <a:r>
              <a:rPr lang="de-DE" sz="1400" err="1"/>
              <a:t>Effective</a:t>
            </a:r>
            <a:r>
              <a:rPr lang="de-DE" sz="1400"/>
              <a:t> Development Co-operation. Abgerufen am 16.01.2024 unter: </a:t>
            </a:r>
            <a:r>
              <a:rPr lang="de-DE" sz="1400" u="sng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https://www.effectivecooperation.org</a:t>
            </a:r>
            <a:r>
              <a:rPr lang="de-DE" sz="1400"/>
              <a:t> </a:t>
            </a:r>
          </a:p>
          <a:p>
            <a:pPr marL="0" indent="0">
              <a:buNone/>
            </a:pPr>
            <a:r>
              <a:rPr lang="de-DE" sz="1400"/>
              <a:t>United </a:t>
            </a:r>
            <a:r>
              <a:rPr lang="de-DE" sz="1400" err="1"/>
              <a:t>Nations</a:t>
            </a:r>
            <a:r>
              <a:rPr lang="de-DE" sz="1400"/>
              <a:t> (2023). Ziele für nachhaltige Entwicklung: Sonderausgabe des Berichts. Abgerufen am 16.01.2024 unter: </a:t>
            </a:r>
            <a:r>
              <a:rPr lang="de-DE" sz="1400">
                <a:hlinkClick r:id="rId8"/>
              </a:rPr>
              <a:t>https://www.un.org/Depts/german/millennium/SDG%20Bericht%202023.pdf</a:t>
            </a:r>
            <a:endParaRPr lang="de-DE" sz="14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42D5427-E13D-6345-7E80-EE031BA26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3430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85BFFA-88AA-0CAE-7794-5D55BE18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+mn-lt"/>
              </a:rPr>
              <a:t>Bildnachweise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B2A8BE4-A622-D009-D7F5-228BCD668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600"/>
              <a:t>Icons der 17 Ziele:  aus Ordner „</a:t>
            </a:r>
            <a:r>
              <a:rPr lang="de-DE" sz="1600" err="1"/>
              <a:t>SDG_icons_German_JPEG</a:t>
            </a:r>
            <a:r>
              <a:rPr lang="de-DE" sz="1600"/>
              <a:t>“</a:t>
            </a:r>
          </a:p>
          <a:p>
            <a:r>
              <a:rPr lang="de-DE" sz="1600"/>
              <a:t>17 Ziele Übersicht : „SDG_POSTER-#</a:t>
            </a:r>
            <a:r>
              <a:rPr lang="de-DE" sz="1600" err="1"/>
              <a:t>NonUN</a:t>
            </a:r>
            <a:r>
              <a:rPr lang="de-DE" sz="1600"/>
              <a:t>#_</a:t>
            </a:r>
            <a:r>
              <a:rPr lang="de-DE" sz="1600" err="1"/>
              <a:t>German.jpg</a:t>
            </a:r>
            <a:r>
              <a:rPr lang="de-DE" sz="1600"/>
              <a:t>“ aus Ordner „#Partner-</a:t>
            </a:r>
            <a:r>
              <a:rPr lang="de-DE" sz="1600" err="1"/>
              <a:t>SDG_non</a:t>
            </a:r>
            <a:r>
              <a:rPr lang="de-DE" sz="1600"/>
              <a:t> UN#“</a:t>
            </a:r>
          </a:p>
          <a:p>
            <a:pPr marL="0" indent="0">
              <a:buNone/>
            </a:pPr>
            <a:endParaRPr lang="de-DE" sz="1600"/>
          </a:p>
          <a:p>
            <a:pPr marL="0" indent="0">
              <a:buNone/>
            </a:pPr>
            <a:r>
              <a:rPr lang="de-DE" sz="1600"/>
              <a:t>Quelle: 17Ziele.de</a:t>
            </a:r>
          </a:p>
          <a:p>
            <a:pPr marL="0" indent="0">
              <a:buNone/>
            </a:pPr>
            <a:r>
              <a:rPr lang="de-DE" sz="1600"/>
              <a:t>Download unter: </a:t>
            </a:r>
            <a:r>
              <a:rPr lang="de-DE" sz="1600">
                <a:hlinkClick r:id="rId3"/>
              </a:rPr>
              <a:t>https://17ziele.de/downloads.html?file=files/17ziele/content/downloads/SDG-Logos_DE_Non-UN_2018.zip&amp;cid=3498</a:t>
            </a:r>
            <a:endParaRPr lang="de-DE" sz="1600"/>
          </a:p>
          <a:p>
            <a:pPr marL="0" indent="0">
              <a:buNone/>
            </a:pPr>
            <a:r>
              <a:rPr lang="de-DE" sz="1600"/>
              <a:t>Auf: </a:t>
            </a:r>
            <a:r>
              <a:rPr lang="de-DE" sz="1600">
                <a:hlinkClick r:id="rId4"/>
              </a:rPr>
              <a:t>https://17ziele.de/downloads.html</a:t>
            </a:r>
            <a:endParaRPr lang="de-DE" sz="1600"/>
          </a:p>
          <a:p>
            <a:pPr marL="0" indent="0">
              <a:buNone/>
            </a:pPr>
            <a:endParaRPr lang="de-DE">
              <a:latin typeface="+mn-lt"/>
            </a:endParaRPr>
          </a:p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0171991-56E8-387A-D696-747AEFC5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759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3DD852B-B8D9-305B-3203-4D9DAAD8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5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F0A9D6-B327-7108-22ED-DA7436F87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472" y="2323956"/>
            <a:ext cx="2199967" cy="21876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362DFD-7B42-745D-1331-02CCF5F3A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6498" y="2332783"/>
            <a:ext cx="2212257" cy="21876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C52EA5-894F-A489-4822-3A5365D61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161" y="2335161"/>
            <a:ext cx="2187677" cy="218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07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4E6E6FA-507A-CFE3-B796-E540F1417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370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err="1">
                <a:latin typeface="ApexNew"/>
              </a:rPr>
              <a:t>Städte</a:t>
            </a:r>
            <a:r>
              <a:rPr lang="de-DE" sz="3600">
                <a:latin typeface="ApexNew"/>
              </a:rPr>
              <a:t> und Siedlungen inklusiv, sicher, </a:t>
            </a:r>
            <a:br>
              <a:rPr lang="de-DE" sz="3600">
                <a:latin typeface="ApexNew"/>
              </a:rPr>
            </a:br>
            <a:r>
              <a:rPr lang="de-DE" sz="3600" err="1">
                <a:latin typeface="ApexNew"/>
              </a:rPr>
              <a:t>widerstandsfähig</a:t>
            </a:r>
            <a:r>
              <a:rPr lang="de-DE" sz="3600">
                <a:latin typeface="ApexNew"/>
              </a:rPr>
              <a:t> und nachhaltig gestalten. </a:t>
            </a:r>
            <a:endParaRPr lang="de-DE" sz="360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7FF9A3AD-6D58-FC2F-D3BC-33B26B4DCD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B08CC01-F0D9-5423-F3A7-6C4D074E3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1864" y="1825625"/>
            <a:ext cx="648193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b="1">
              <a:latin typeface="+mn-lt"/>
            </a:endParaRPr>
          </a:p>
          <a:p>
            <a:pPr marL="0" indent="0">
              <a:buNone/>
            </a:pPr>
            <a:r>
              <a:rPr lang="de-DE" b="1" dirty="0">
                <a:latin typeface="+mn-lt"/>
              </a:rPr>
              <a:t>Weltweit</a:t>
            </a:r>
          </a:p>
          <a:p>
            <a:r>
              <a:rPr lang="de-DE" dirty="0">
                <a:latin typeface="+mn-lt"/>
              </a:rPr>
              <a:t>Mehr als die Hälfte</a:t>
            </a:r>
            <a:r>
              <a:rPr lang="de-DE" dirty="0">
                <a:effectLst/>
                <a:latin typeface="+mn-lt"/>
              </a:rPr>
              <a:t> der Weltbevölkerung lebt in Städten</a:t>
            </a:r>
          </a:p>
          <a:p>
            <a:r>
              <a:rPr lang="de-DE" dirty="0">
                <a:latin typeface="+mn-lt"/>
              </a:rPr>
              <a:t>1,1 Milliarden Menschen in Slums (2020)</a:t>
            </a:r>
          </a:p>
          <a:p>
            <a:pPr lvl="1"/>
            <a:r>
              <a:rPr lang="de-DE" dirty="0">
                <a:latin typeface="+mn-lt"/>
              </a:rPr>
              <a:t> Aussicht 2030: 2 Milliarden mehr</a:t>
            </a:r>
          </a:p>
          <a:p>
            <a:pPr lvl="1"/>
            <a:endParaRPr lang="de-DE">
              <a:latin typeface="+mn-lt"/>
            </a:endParaRPr>
          </a:p>
          <a:p>
            <a:pPr marL="0" indent="0">
              <a:buNone/>
            </a:pPr>
            <a:r>
              <a:rPr lang="de-DE" b="1" dirty="0">
                <a:latin typeface="+mn-lt"/>
              </a:rPr>
              <a:t>Deutschland</a:t>
            </a:r>
          </a:p>
          <a:p>
            <a:r>
              <a:rPr lang="de-DE" dirty="0">
                <a:latin typeface="+mn-lt"/>
              </a:rPr>
              <a:t>Rund 200 Kommunen haben sich zur Umsetzung der SDGs verpflichtet</a:t>
            </a:r>
          </a:p>
          <a:p>
            <a:r>
              <a:rPr lang="de-DE" dirty="0">
                <a:latin typeface="+mn-lt"/>
              </a:rPr>
              <a:t>Charta für gemeinwohlorientierte Stadtentwicklung in der EU</a:t>
            </a:r>
          </a:p>
          <a:p>
            <a:pPr lvl="1"/>
            <a:r>
              <a:rPr lang="de-DE" dirty="0">
                <a:latin typeface="+mn-lt"/>
              </a:rPr>
              <a:t>die grüne Stadt, die gerechte Stadt, die produktive Stadt</a:t>
            </a:r>
          </a:p>
          <a:p>
            <a:pPr marL="0" indent="0" algn="r">
              <a:buNone/>
            </a:pPr>
            <a:r>
              <a:rPr lang="de-DE" sz="1400" dirty="0">
                <a:latin typeface="+mn-lt"/>
              </a:rPr>
              <a:t>Quelle: UN 2023, Bundesregierung 2021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348FC68-6696-EE67-F4F9-2F74FB4DA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90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A601CEF-87DC-9689-F7A0-405F56D37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7</a:t>
            </a:fld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F6AEF4-62E5-B50A-27C4-C8D7D1A52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310" y="3641912"/>
            <a:ext cx="1818967" cy="1855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04DD6B-A76E-9B96-6B21-F60DA29A5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67" y="3585521"/>
            <a:ext cx="1831258" cy="18558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E79F72-6161-6610-F8D4-9C500F91E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339" y="3580461"/>
            <a:ext cx="1818967" cy="18558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1321CC-BBD6-62C4-D19E-BCBDF3BE6E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4565" y="718984"/>
            <a:ext cx="2212258" cy="22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52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587140A-120E-2266-8149-29CAEEF09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37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de-DE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</a:br>
            <a:r>
              <a:rPr lang="de-DE" sz="3100">
                <a:latin typeface="+mn-lt"/>
              </a:rPr>
              <a:t>Den Hunger beenden, Ernährungssicherheit und eine bessere Ernährung erreichen und eine nachhaltige Landwirtschaft fördern. </a:t>
            </a:r>
            <a:br>
              <a:rPr lang="de-DE" sz="2000"/>
            </a:br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294CD364-3F71-B561-4020-64BFAECFA0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838200" y="2060848"/>
            <a:ext cx="3600000" cy="3600000"/>
          </a:xfr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7302CD-D6D2-CFFF-9E8B-EC8BAAB95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912" y="1825625"/>
            <a:ext cx="61926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b="1">
              <a:effectLst/>
              <a:latin typeface="+mn-lt"/>
            </a:endParaRPr>
          </a:p>
          <a:p>
            <a:pPr marL="0" indent="0">
              <a:buNone/>
            </a:pPr>
            <a:r>
              <a:rPr lang="de-DE" sz="2000" b="1" dirty="0">
                <a:effectLst/>
                <a:latin typeface="+mn-lt"/>
              </a:rPr>
              <a:t>Weltweit</a:t>
            </a:r>
          </a:p>
          <a:p>
            <a:r>
              <a:rPr lang="de-DE" dirty="0">
                <a:latin typeface="+mn-lt"/>
              </a:rPr>
              <a:t>735 Millionen Menschen erlitten Hunger (2022)</a:t>
            </a:r>
          </a:p>
          <a:p>
            <a:pPr lvl="1"/>
            <a:r>
              <a:rPr lang="de-DE" dirty="0">
                <a:latin typeface="+mn-lt"/>
              </a:rPr>
              <a:t>Aussicht 2030:</a:t>
            </a:r>
            <a:r>
              <a:rPr lang="de-DE" sz="2000" dirty="0">
                <a:latin typeface="+mn-lt"/>
              </a:rPr>
              <a:t> 600 Millionen Menschen</a:t>
            </a:r>
          </a:p>
          <a:p>
            <a:r>
              <a:rPr lang="de-DE" dirty="0">
                <a:latin typeface="+mn-lt"/>
              </a:rPr>
              <a:t>1 von 3 Menschen leidet an Ernährungsunsicherheit</a:t>
            </a:r>
          </a:p>
          <a:p>
            <a:pPr marL="0" indent="0">
              <a:buNone/>
            </a:pPr>
            <a:r>
              <a:rPr lang="de-DE" sz="2000" b="1" dirty="0">
                <a:effectLst/>
                <a:latin typeface="+mn-lt"/>
              </a:rPr>
              <a:t>Deutschland</a:t>
            </a:r>
          </a:p>
          <a:p>
            <a:r>
              <a:rPr lang="de-DE" sz="2000" dirty="0">
                <a:effectLst/>
                <a:latin typeface="+mn-lt"/>
              </a:rPr>
              <a:t>Fokus auf nachhaltiger Landwirtschaft und gesunder Ernährung</a:t>
            </a:r>
          </a:p>
          <a:p>
            <a:r>
              <a:rPr lang="de-DE" dirty="0">
                <a:latin typeface="+mn-lt"/>
              </a:rPr>
              <a:t>Initiative „Welt ohne Hunger“:</a:t>
            </a:r>
            <a:br>
              <a:rPr lang="de-DE">
                <a:latin typeface="+mn-lt"/>
              </a:rPr>
            </a:br>
            <a:r>
              <a:rPr lang="de-DE" dirty="0">
                <a:latin typeface="+mn-lt"/>
              </a:rPr>
              <a:t>zweitgrößter Geldgeber</a:t>
            </a:r>
          </a:p>
          <a:p>
            <a:pPr marL="0" indent="0" algn="r">
              <a:buNone/>
            </a:pPr>
            <a:r>
              <a:rPr lang="de-DE" sz="1600" dirty="0">
                <a:latin typeface="+mn-lt"/>
              </a:rPr>
              <a:t> </a:t>
            </a:r>
            <a:r>
              <a:rPr lang="de-DE" sz="1400" dirty="0">
                <a:latin typeface="+mn-lt"/>
              </a:rPr>
              <a:t>Quelle: UN 2023, Bundesregierung 2021</a:t>
            </a: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32D811B-6B98-DF46-A3E6-6B4171E7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6229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2FB431-581B-6AC7-FEE3-DFDDB057A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FD7C-9674-2645-B7CE-4EE1EA79BF0E}" type="slidenum">
              <a:rPr lang="de-DE" smtClean="0"/>
              <a:t>9</a:t>
            </a:fld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F40D06-389C-8DF1-8706-E2BF0F92A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894" y="3837111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E78DB3-12AA-08C2-1CE9-D1539B9AB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15" y="3783153"/>
            <a:ext cx="15240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8EFF8-670D-EAEF-707B-3BD68CED5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0453" y="3837111"/>
            <a:ext cx="152400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79004E-C87D-EF10-0AB0-03291D81B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5747" y="1260120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D01795-CD5F-479B-6BD1-A033C2EC5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4567" y="1256549"/>
            <a:ext cx="1524000" cy="152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94A6FE-622A-F5AE-58D5-F89E39C3C6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4773" y="1253011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92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E255276945314790992D07276A2E9C" ma:contentTypeVersion="18" ma:contentTypeDescription="Ein neues Dokument erstellen." ma:contentTypeScope="" ma:versionID="014329f5a2ec5782f4fc3f3457515888">
  <xsd:schema xmlns:xsd="http://www.w3.org/2001/XMLSchema" xmlns:xs="http://www.w3.org/2001/XMLSchema" xmlns:p="http://schemas.microsoft.com/office/2006/metadata/properties" xmlns:ns2="f58ec337-e214-4ba4-98b7-7d376ec9c384" xmlns:ns3="bce3f25c-6c94-415f-946f-6384d96b8749" targetNamespace="http://schemas.microsoft.com/office/2006/metadata/properties" ma:root="true" ma:fieldsID="95bd620871e7e0dc95c09e19c5c55961" ns2:_="" ns3:_="">
    <xsd:import namespace="f58ec337-e214-4ba4-98b7-7d376ec9c384"/>
    <xsd:import namespace="bce3f25c-6c94-415f-946f-6384d96b87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8ec337-e214-4ba4-98b7-7d376ec9c3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dd4484c5-ab40-411e-9c9a-b1c0a13716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e3f25c-6c94-415f-946f-6384d96b874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e35ae81-a1e1-4d14-b9e3-606e807a13ba}" ma:internalName="TaxCatchAll" ma:showField="CatchAllData" ma:web="bce3f25c-6c94-415f-946f-6384d96b87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8ec337-e214-4ba4-98b7-7d376ec9c384">
      <Terms xmlns="http://schemas.microsoft.com/office/infopath/2007/PartnerControls"/>
    </lcf76f155ced4ddcb4097134ff3c332f>
    <TaxCatchAll xmlns="bce3f25c-6c94-415f-946f-6384d96b874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B4B7C1-1B1A-43CF-9075-F7FCB1B763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8ec337-e214-4ba4-98b7-7d376ec9c384"/>
    <ds:schemaRef ds:uri="bce3f25c-6c94-415f-946f-6384d96b87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63A931-CCA9-4646-A17F-3E4F01F8DF01}">
  <ds:schemaRefs>
    <ds:schemaRef ds:uri="bce3f25c-6c94-415f-946f-6384d96b8749"/>
    <ds:schemaRef ds:uri="f58ec337-e214-4ba4-98b7-7d376ec9c384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EBEA0FB-B9DA-4468-AF4D-05FFF11F1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Breitbild</PresentationFormat>
  <Slides>42</Slides>
  <Notes>39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3" baseType="lpstr">
      <vt:lpstr>Office</vt:lpstr>
      <vt:lpstr>PowerPoint-Präsentation</vt:lpstr>
      <vt:lpstr>Übung 1: Emoji-Ratespiel Welches der 17 Ziele wird dargestellt?</vt:lpstr>
      <vt:lpstr>PowerPoint-Präsentation</vt:lpstr>
      <vt:lpstr>Verfügbarkeit und nachhaltige Bewirtschaftung von Wasser und Sanitärversorgung für alle gewährleisten. </vt:lpstr>
      <vt:lpstr>PowerPoint-Präsentation</vt:lpstr>
      <vt:lpstr>Städte und Siedlungen inklusiv, sicher,  widerstandsfähig und nachhaltig gestalten. </vt:lpstr>
      <vt:lpstr>PowerPoint-Präsentation</vt:lpstr>
      <vt:lpstr> Den Hunger beenden, Ernährungssicherheit und eine bessere Ernährung erreichen und eine nachhaltige Landwirtschaft fördern.  </vt:lpstr>
      <vt:lpstr>PowerPoint-Präsentation</vt:lpstr>
      <vt:lpstr>Zugang zu bezahlbarer, verlässlicher, nachhaltiger und moderner Energie für alle sichern. </vt:lpstr>
      <vt:lpstr>PowerPoint-Präsentation</vt:lpstr>
      <vt:lpstr>Inklusive, gerechte und hochwertige Bildung gewährleisten und Möglichkeiten lebenslangen Lernens für alle fördern. </vt:lpstr>
      <vt:lpstr>PowerPoint-Präsentation</vt:lpstr>
      <vt:lpstr>Friedliche und inklusive Gesellschaften für eine nachhaltige Entwicklung fördern, allen Menschen Zugang zur Justiz ermöglichen und leistungsfähige, rechenschaftspflichtige und inklusive Institutionen auf allen Ebenen aufbauen. </vt:lpstr>
      <vt:lpstr>PowerPoint-Präsentation</vt:lpstr>
      <vt:lpstr>Ungleichheit in und zwischen Ländern verringern. </vt:lpstr>
      <vt:lpstr>PowerPoint-Präsentation</vt:lpstr>
      <vt:lpstr>Ozeane, Meere und Meeresressourcen im Sinne nachhaltiger Entwicklung erhalten und nachhaltig nutzen. </vt:lpstr>
      <vt:lpstr>PowerPoint-Präsentation</vt:lpstr>
      <vt:lpstr>Dauerhaftes, inklusives und nachhaltiges Wirtschaftswachstum, produktive Vollbeschäftigung und menschenwürdige Arbeit für alle fördern. </vt:lpstr>
      <vt:lpstr>PowerPoint-Präsentation</vt:lpstr>
      <vt:lpstr>Ein gesundes Leben für alle Menschen jeden Alters gewährleisten und ihr Wohlergehen fördern. </vt:lpstr>
      <vt:lpstr>PowerPoint-Präsentation</vt:lpstr>
      <vt:lpstr>Armut in jeder Form und überall beenden. </vt:lpstr>
      <vt:lpstr>PowerPoint-Präsentation</vt:lpstr>
      <vt:lpstr>Eine widerstandsfähige Infrastruktur aufbauen, inklusive und nachhaltige Industrialisierung fördern und Innovationen unterstützen. </vt:lpstr>
      <vt:lpstr>PowerPoint-Präsentation</vt:lpstr>
      <vt:lpstr>Umgehend Maßnahmen zur Bekämpfung des Klimawandels und seiner Auswirkungen ergreifen. </vt:lpstr>
      <vt:lpstr>PowerPoint-Präsentation</vt:lpstr>
      <vt:lpstr>Landökosysteme schützen, wiederherstellen und ihre nachhaltige Nutzung fördern, Wälder nachhaltig bewirtschaften, Wüstenbildung bekämpfen, Bodendegradation beenden und umkehren und dem Verlust der Biodiversität ein Ende setzen. </vt:lpstr>
      <vt:lpstr>PowerPoint-Präsentation</vt:lpstr>
      <vt:lpstr>Geschlechtergleichstellung erreichen und alle Frauen und Mädchen zur Selbstbestimmung befähigen. </vt:lpstr>
      <vt:lpstr>PowerPoint-Präsentation</vt:lpstr>
      <vt:lpstr>Nachhaltige Konsum- und Produktionsmuster sicherstellen. </vt:lpstr>
      <vt:lpstr>PowerPoint-Präsentation</vt:lpstr>
      <vt:lpstr>Umsetzungsmittel stärken und die Globale Partnerschaft für nachhaltige Entwicklung* mit neuem Leben erfüllen. </vt:lpstr>
      <vt:lpstr>PowerPoint-Präsentation</vt:lpstr>
      <vt:lpstr>Weiterführende Fragen </vt:lpstr>
      <vt:lpstr>Prinzipien der Entwicklungszusammenarbeit</vt:lpstr>
      <vt:lpstr>Quellen I</vt:lpstr>
      <vt:lpstr>Quellen II</vt:lpstr>
      <vt:lpstr>Bildnachweise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17 Ziele für  Nachhaltige Entwicklung</dc:title>
  <dc:creator>pf5vnppggj@univie.onmicrosoft.com</dc:creator>
  <cp:revision>249</cp:revision>
  <dcterms:created xsi:type="dcterms:W3CDTF">2023-11-22T16:56:48Z</dcterms:created>
  <dcterms:modified xsi:type="dcterms:W3CDTF">2024-04-18T11:26:16Z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0x010100CBE255276945314790992D07276A2E9C</vt:lpwstr>
  </property>
  <property fmtid="{D5CDD505-2E9C-101B-9397-08002B2CF9AE}" pid="3" name="MediaServiceImageTags">
    <vt:lpwstr/>
  </property>
</Properties>
</file>